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23"/>
  </p:notesMasterIdLst>
  <p:sldIdLst>
    <p:sldId id="256" r:id="rId5"/>
    <p:sldId id="257" r:id="rId6"/>
    <p:sldId id="258" r:id="rId7"/>
    <p:sldId id="259" r:id="rId8"/>
    <p:sldId id="349" r:id="rId9"/>
    <p:sldId id="347" r:id="rId10"/>
    <p:sldId id="260" r:id="rId11"/>
    <p:sldId id="352" r:id="rId12"/>
    <p:sldId id="283" r:id="rId13"/>
    <p:sldId id="342" r:id="rId14"/>
    <p:sldId id="343" r:id="rId15"/>
    <p:sldId id="344" r:id="rId16"/>
    <p:sldId id="345" r:id="rId17"/>
    <p:sldId id="348" r:id="rId18"/>
    <p:sldId id="346" r:id="rId19"/>
    <p:sldId id="262" r:id="rId20"/>
    <p:sldId id="263" r:id="rId21"/>
    <p:sldId id="351"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5" d="100"/>
          <a:sy n="85" d="100"/>
        </p:scale>
        <p:origin x="59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4B3FD0-20B1-47C3-8709-678BABA7FD85}" type="datetimeFigureOut">
              <a:rPr lang="en-GB" smtClean="0"/>
              <a:t>13/09/2026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3D09FB-3086-4B5F-BDEA-25C1A31FDA13}" type="slidenum">
              <a:rPr lang="en-GB" smtClean="0"/>
              <a:t>‹#›</a:t>
            </a:fld>
            <a:endParaRPr lang="en-GB"/>
          </a:p>
        </p:txBody>
      </p:sp>
    </p:spTree>
    <p:extLst>
      <p:ext uri="{BB962C8B-B14F-4D97-AF65-F5344CB8AC3E}">
        <p14:creationId xmlns:p14="http://schemas.microsoft.com/office/powerpoint/2010/main" val="2503681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DLD is very common but very few people know what it is. Compared to other developmental difficulties it is much less well known.</a:t>
            </a:r>
            <a:r>
              <a:rPr lang="en-GB" baseline="0"/>
              <a:t> DLD is a broad term and children can have a range of difficulties. </a:t>
            </a:r>
            <a:endParaRPr lang="en-GB"/>
          </a:p>
          <a:p>
            <a:endParaRPr lang="en-GB"/>
          </a:p>
          <a:p>
            <a:r>
              <a:rPr lang="en-GB"/>
              <a:t>The term DLD replaces the terms Specific Language Impairment (SLI) and language delay, which you may have heard before. As a department we follow the generally accepted guidance that DLD is not diagnosed before age 5, however we may indicate that we suspect a child has DLD prior</a:t>
            </a:r>
            <a:r>
              <a:rPr lang="en-GB" baseline="0"/>
              <a:t> to this if we have sufficient grounds. </a:t>
            </a:r>
            <a:endParaRPr lang="en-GB"/>
          </a:p>
          <a:p>
            <a:endParaRPr lang="en-GB"/>
          </a:p>
          <a:p>
            <a:r>
              <a:rPr lang="en-GB"/>
              <a:t>It covers a wide range of difficulties and the children who have a DLD diagnosis are a very diverse group. Some may have other difficulties (such as LD, ASC), some may not. Some may have normal cognitive levels, some may not. Some may have difficulties that are very obvious, for some the difficulties may be quite well hidden or may present as something else (e.g. behaviour, reluctance, low confidence).</a:t>
            </a:r>
          </a:p>
          <a:p>
            <a:endParaRPr lang="en-GB"/>
          </a:p>
          <a:p>
            <a:r>
              <a:rPr lang="en-GB"/>
              <a:t>The</a:t>
            </a:r>
            <a:r>
              <a:rPr lang="en-GB" baseline="0"/>
              <a:t> profile of children with DLD is also unique – some children have no difficulties understanding but they cannot express their thoughts and ideas through language. For others both understanding and expressive language are affected. This will be outlines in the child’s report and/or communication profile. </a:t>
            </a:r>
            <a:endParaRPr lang="en-GB"/>
          </a:p>
          <a:p>
            <a:endParaRPr lang="en-GB"/>
          </a:p>
          <a:p>
            <a:r>
              <a:rPr lang="en-GB"/>
              <a:t> </a:t>
            </a:r>
          </a:p>
        </p:txBody>
      </p:sp>
      <p:sp>
        <p:nvSpPr>
          <p:cNvPr id="4" name="Slide Number Placeholder 3"/>
          <p:cNvSpPr>
            <a:spLocks noGrp="1"/>
          </p:cNvSpPr>
          <p:nvPr>
            <p:ph type="sldNum" sz="quarter" idx="10"/>
          </p:nvPr>
        </p:nvSpPr>
        <p:spPr/>
        <p:txBody>
          <a:bodyPr/>
          <a:lstStyle/>
          <a:p>
            <a:fld id="{DDE0601D-2B57-46EC-830D-F50FAB0805B8}" type="slidenum">
              <a:rPr lang="en-GB" smtClean="0"/>
              <a:t>9</a:t>
            </a:fld>
            <a:endParaRPr lang="en-GB"/>
          </a:p>
        </p:txBody>
      </p:sp>
    </p:spTree>
    <p:extLst>
      <p:ext uri="{BB962C8B-B14F-4D97-AF65-F5344CB8AC3E}">
        <p14:creationId xmlns:p14="http://schemas.microsoft.com/office/powerpoint/2010/main" val="2847261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47FDD83-93AC-4C41-A3AA-0A4014B8AAF9}"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2784007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7FDD83-93AC-4C41-A3AA-0A4014B8AAF9}"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3980680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47FDD83-93AC-4C41-A3AA-0A4014B8AAF9}"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227478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47FDD83-93AC-4C41-A3AA-0A4014B8AAF9}" type="datetimeFigureOut">
              <a:rPr lang="en-GB" smtClean="0"/>
              <a:t>13/09/2026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401024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47FDD83-93AC-4C41-A3AA-0A4014B8AAF9}" type="datetimeFigureOut">
              <a:rPr lang="en-GB" smtClean="0"/>
              <a:t>13/09/2026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3971699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47FDD83-93AC-4C41-A3AA-0A4014B8AAF9}" type="datetimeFigureOut">
              <a:rPr lang="en-GB" smtClean="0"/>
              <a:t>13/09/2026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2149882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7FDD83-93AC-4C41-A3AA-0A4014B8AAF9}" type="datetimeFigureOut">
              <a:rPr lang="en-GB" smtClean="0"/>
              <a:t>13/09/2026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906484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7FDD83-93AC-4C41-A3AA-0A4014B8AAF9}" type="datetimeFigureOut">
              <a:rPr lang="en-GB" smtClean="0"/>
              <a:t>13/09/2026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3650491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8DA640-7184-434C-A7A1-A71B32929FBD}" type="slidenum">
              <a:rPr lang="en-GB" smtClean="0"/>
              <a:t>‹#›</a:t>
            </a:fld>
            <a:endParaRPr lang="en-GB"/>
          </a:p>
        </p:txBody>
      </p:sp>
      <p:sp>
        <p:nvSpPr>
          <p:cNvPr id="5" name="Date Placeholder 4"/>
          <p:cNvSpPr>
            <a:spLocks noGrp="1"/>
          </p:cNvSpPr>
          <p:nvPr>
            <p:ph type="dt" sz="half" idx="10"/>
          </p:nvPr>
        </p:nvSpPr>
        <p:spPr/>
        <p:txBody>
          <a:bodyPr/>
          <a:lstStyle/>
          <a:p>
            <a:fld id="{447FDD83-93AC-4C41-A3AA-0A4014B8AAF9}" type="datetimeFigureOut">
              <a:rPr lang="en-GB" smtClean="0"/>
              <a:t>13/09/2026</a:t>
            </a:fld>
            <a:endParaRPr lang="en-GB"/>
          </a:p>
        </p:txBody>
      </p:sp>
    </p:spTree>
    <p:extLst>
      <p:ext uri="{BB962C8B-B14F-4D97-AF65-F5344CB8AC3E}">
        <p14:creationId xmlns:p14="http://schemas.microsoft.com/office/powerpoint/2010/main" val="4020449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47FDD83-93AC-4C41-A3AA-0A4014B8AAF9}"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559269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47FDD83-93AC-4C41-A3AA-0A4014B8AAF9}"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99207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47FDD83-93AC-4C41-A3AA-0A4014B8AAF9}"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4385346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47FDD83-93AC-4C41-A3AA-0A4014B8AAF9}"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74348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47FDD83-93AC-4C41-A3AA-0A4014B8AAF9}"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2048970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7FDD83-93AC-4C41-A3AA-0A4014B8AAF9}"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55201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7FDD83-93AC-4C41-A3AA-0A4014B8AAF9}" type="datetimeFigureOut">
              <a:rPr lang="en-GB" smtClean="0"/>
              <a:t>13/09/2026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2945154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47FDD83-93AC-4C41-A3AA-0A4014B8AAF9}" type="datetimeFigureOut">
              <a:rPr lang="en-GB" smtClean="0"/>
              <a:t>13/09/2026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A8DA640-7184-434C-A7A1-A71B32929FBD}" type="slidenum">
              <a:rPr lang="en-GB" smtClean="0"/>
              <a:t>‹#›</a:t>
            </a:fld>
            <a:endParaRPr lang="en-GB"/>
          </a:p>
        </p:txBody>
      </p:sp>
    </p:spTree>
    <p:extLst>
      <p:ext uri="{BB962C8B-B14F-4D97-AF65-F5344CB8AC3E}">
        <p14:creationId xmlns:p14="http://schemas.microsoft.com/office/powerpoint/2010/main" val="54475121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79B49-3D87-440B-9550-112C409197AD}"/>
              </a:ext>
            </a:extLst>
          </p:cNvPr>
          <p:cNvSpPr>
            <a:spLocks noGrp="1"/>
          </p:cNvSpPr>
          <p:nvPr>
            <p:ph type="ctrTitle"/>
          </p:nvPr>
        </p:nvSpPr>
        <p:spPr>
          <a:xfrm>
            <a:off x="1387324" y="717249"/>
            <a:ext cx="9585476" cy="1646302"/>
          </a:xfrm>
        </p:spPr>
        <p:txBody>
          <a:bodyPr/>
          <a:lstStyle/>
          <a:p>
            <a:pPr algn="ctr"/>
            <a:r>
              <a:rPr lang="en-GB" dirty="0"/>
              <a:t>Meet The Teacher  </a:t>
            </a:r>
            <a:br>
              <a:rPr lang="en-GB" dirty="0"/>
            </a:br>
            <a:r>
              <a:rPr lang="en-GB" dirty="0"/>
              <a:t>Jupiter September 2026 </a:t>
            </a:r>
            <a:br>
              <a:rPr lang="en-GB" dirty="0"/>
            </a:br>
            <a:endParaRPr lang="en-GB" dirty="0"/>
          </a:p>
        </p:txBody>
      </p:sp>
      <p:sp>
        <p:nvSpPr>
          <p:cNvPr id="3" name="Subtitle 2">
            <a:extLst>
              <a:ext uri="{FF2B5EF4-FFF2-40B4-BE49-F238E27FC236}">
                <a16:creationId xmlns:a16="http://schemas.microsoft.com/office/drawing/2014/main" id="{C6AA9A49-F7E6-49C4-9AF8-95E0C505F08D}"/>
              </a:ext>
            </a:extLst>
          </p:cNvPr>
          <p:cNvSpPr>
            <a:spLocks noGrp="1"/>
          </p:cNvSpPr>
          <p:nvPr>
            <p:ph type="subTitle" idx="1"/>
          </p:nvPr>
        </p:nvSpPr>
        <p:spPr/>
        <p:txBody>
          <a:bodyPr/>
          <a:lstStyle/>
          <a:p>
            <a:r>
              <a:rPr lang="en-GB" dirty="0"/>
              <a:t>September 2026</a:t>
            </a:r>
          </a:p>
        </p:txBody>
      </p:sp>
      <p:pic>
        <p:nvPicPr>
          <p:cNvPr id="5" name="Picture 4">
            <a:extLst>
              <a:ext uri="{FF2B5EF4-FFF2-40B4-BE49-F238E27FC236}">
                <a16:creationId xmlns:a16="http://schemas.microsoft.com/office/drawing/2014/main" id="{7D490E6A-2973-BAFF-4F93-1123C10157B3}"/>
              </a:ext>
            </a:extLst>
          </p:cNvPr>
          <p:cNvPicPr>
            <a:picLocks noChangeAspect="1"/>
          </p:cNvPicPr>
          <p:nvPr/>
        </p:nvPicPr>
        <p:blipFill rotWithShape="1">
          <a:blip r:embed="rId2"/>
          <a:srcRect l="4318" r="15562"/>
          <a:stretch/>
        </p:blipFill>
        <p:spPr>
          <a:xfrm>
            <a:off x="1891554" y="1958918"/>
            <a:ext cx="4858870" cy="3321221"/>
          </a:xfrm>
          <a:prstGeom prst="rect">
            <a:avLst/>
          </a:prstGeom>
        </p:spPr>
      </p:pic>
    </p:spTree>
    <p:extLst>
      <p:ext uri="{BB962C8B-B14F-4D97-AF65-F5344CB8AC3E}">
        <p14:creationId xmlns:p14="http://schemas.microsoft.com/office/powerpoint/2010/main" val="3491364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dirty="0"/>
              <a:t>Staff In Class</a:t>
            </a:r>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4" y="2160589"/>
            <a:ext cx="9381066" cy="4087811"/>
          </a:xfrm>
        </p:spPr>
        <p:txBody>
          <a:bodyPr vert="horz" lIns="91440" tIns="45720" rIns="91440" bIns="45720" rtlCol="0" anchor="t">
            <a:normAutofit/>
          </a:bodyPr>
          <a:lstStyle/>
          <a:p>
            <a:r>
              <a:rPr lang="en-GB" sz="2000" dirty="0"/>
              <a:t>Mrs Roberts teaches at the beginning of the week, handing over to Miss Kershaw after Wednesday break.</a:t>
            </a:r>
          </a:p>
          <a:p>
            <a:r>
              <a:rPr lang="en-GB" sz="2000" dirty="0"/>
              <a:t>Mrs </a:t>
            </a:r>
            <a:r>
              <a:rPr lang="en-GB" sz="2000" dirty="0" err="1"/>
              <a:t>Mukadam</a:t>
            </a:r>
            <a:r>
              <a:rPr lang="en-GB" sz="2000" dirty="0"/>
              <a:t> works every day in Jupiter classroom.</a:t>
            </a:r>
          </a:p>
          <a:p>
            <a:r>
              <a:rPr lang="en-GB" sz="2000" dirty="0"/>
              <a:t>Mrs Frampton works on a Wednesday and Thursday.</a:t>
            </a:r>
          </a:p>
          <a:p>
            <a:r>
              <a:rPr lang="en-GB" sz="2000" dirty="0"/>
              <a:t>Mrs Clack works on a Tuesday and a Friday.</a:t>
            </a:r>
            <a:endParaRPr lang="en-GB" dirty="0"/>
          </a:p>
          <a:p>
            <a:r>
              <a:rPr lang="en-GB" sz="2000" dirty="0"/>
              <a:t>The diaries will be checked for messages three times a week – Monday, Wednesday and Friday.</a:t>
            </a:r>
          </a:p>
          <a:p>
            <a:r>
              <a:rPr lang="en-GB" sz="2000" dirty="0"/>
              <a:t>If you would like to speak to a member of staff and you feel it is urgent, please do get in touch with the admin team who can pass on a message. If not, please speak to us at the end of the school day or email us. We will reply within three working days between the hours of 7:45am and 5:30pm.</a:t>
            </a:r>
          </a:p>
          <a:p>
            <a:endParaRPr lang="en-GB" dirty="0"/>
          </a:p>
        </p:txBody>
      </p:sp>
    </p:spTree>
    <p:extLst>
      <p:ext uri="{BB962C8B-B14F-4D97-AF65-F5344CB8AC3E}">
        <p14:creationId xmlns:p14="http://schemas.microsoft.com/office/powerpoint/2010/main" val="138195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292862" y="400309"/>
            <a:ext cx="8596668" cy="715617"/>
          </a:xfrm>
        </p:spPr>
        <p:txBody>
          <a:bodyPr>
            <a:noAutofit/>
          </a:bodyPr>
          <a:lstStyle/>
          <a:p>
            <a:r>
              <a:rPr lang="en-GB" sz="5400" dirty="0"/>
              <a:t>Timetable Autumn 2026</a:t>
            </a:r>
          </a:p>
        </p:txBody>
      </p:sp>
      <p:sp>
        <p:nvSpPr>
          <p:cNvPr id="4" name="Rectangle 3">
            <a:extLst>
              <a:ext uri="{FF2B5EF4-FFF2-40B4-BE49-F238E27FC236}">
                <a16:creationId xmlns:a16="http://schemas.microsoft.com/office/drawing/2014/main" id="{601F08CE-FC7A-F1D4-D2D6-446EB42561B7}"/>
              </a:ext>
            </a:extLst>
          </p:cNvPr>
          <p:cNvSpPr/>
          <p:nvPr/>
        </p:nvSpPr>
        <p:spPr>
          <a:xfrm>
            <a:off x="904775" y="4038296"/>
            <a:ext cx="1039528" cy="23100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ysClr val="windowText" lastClr="000000"/>
              </a:solidFill>
            </a:endParaRPr>
          </a:p>
        </p:txBody>
      </p:sp>
      <p:sp>
        <p:nvSpPr>
          <p:cNvPr id="10" name="Rectangle 9">
            <a:extLst>
              <a:ext uri="{FF2B5EF4-FFF2-40B4-BE49-F238E27FC236}">
                <a16:creationId xmlns:a16="http://schemas.microsoft.com/office/drawing/2014/main" id="{F3DF18B4-7958-EB49-DB0E-47521D38E4AF}"/>
              </a:ext>
            </a:extLst>
          </p:cNvPr>
          <p:cNvSpPr/>
          <p:nvPr/>
        </p:nvSpPr>
        <p:spPr>
          <a:xfrm>
            <a:off x="904775" y="3251881"/>
            <a:ext cx="1039528" cy="23100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ysClr val="windowText" lastClr="000000"/>
              </a:solidFill>
            </a:endParaRPr>
          </a:p>
        </p:txBody>
      </p:sp>
      <p:sp>
        <p:nvSpPr>
          <p:cNvPr id="11" name="Rectangle 10">
            <a:extLst>
              <a:ext uri="{FF2B5EF4-FFF2-40B4-BE49-F238E27FC236}">
                <a16:creationId xmlns:a16="http://schemas.microsoft.com/office/drawing/2014/main" id="{2D8349B5-D369-4E94-FE50-1C5340AD28F1}"/>
              </a:ext>
            </a:extLst>
          </p:cNvPr>
          <p:cNvSpPr/>
          <p:nvPr/>
        </p:nvSpPr>
        <p:spPr>
          <a:xfrm>
            <a:off x="904775" y="2366025"/>
            <a:ext cx="1039528" cy="23100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ysClr val="windowText" lastClr="000000"/>
              </a:solidFill>
            </a:endParaRPr>
          </a:p>
        </p:txBody>
      </p:sp>
      <p:pic>
        <p:nvPicPr>
          <p:cNvPr id="12" name="Picture 11">
            <a:extLst>
              <a:ext uri="{FF2B5EF4-FFF2-40B4-BE49-F238E27FC236}">
                <a16:creationId xmlns:a16="http://schemas.microsoft.com/office/drawing/2014/main" id="{66A51887-3389-B7ED-3557-5F5789CE672E}"/>
              </a:ext>
            </a:extLst>
          </p:cNvPr>
          <p:cNvPicPr>
            <a:picLocks noChangeAspect="1"/>
          </p:cNvPicPr>
          <p:nvPr/>
        </p:nvPicPr>
        <p:blipFill>
          <a:blip r:embed="rId2"/>
          <a:stretch>
            <a:fillRect/>
          </a:stretch>
        </p:blipFill>
        <p:spPr>
          <a:xfrm>
            <a:off x="292862" y="1548015"/>
            <a:ext cx="9893808" cy="3638737"/>
          </a:xfrm>
          <a:prstGeom prst="rect">
            <a:avLst/>
          </a:prstGeom>
        </p:spPr>
      </p:pic>
    </p:spTree>
    <p:extLst>
      <p:ext uri="{BB962C8B-B14F-4D97-AF65-F5344CB8AC3E}">
        <p14:creationId xmlns:p14="http://schemas.microsoft.com/office/powerpoint/2010/main" val="3781436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a:t>Daily Routine</a:t>
            </a:r>
            <a:endParaRPr lang="en-GB" sz="5400" dirty="0"/>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3" y="1577009"/>
            <a:ext cx="9911153" cy="5115339"/>
          </a:xfrm>
        </p:spPr>
        <p:txBody>
          <a:bodyPr vert="horz" lIns="91440" tIns="45720" rIns="91440" bIns="45720" rtlCol="0" anchor="t">
            <a:noAutofit/>
          </a:bodyPr>
          <a:lstStyle/>
          <a:p>
            <a:r>
              <a:rPr lang="en-GB" sz="2000" dirty="0"/>
              <a:t>To begin the day, the pupils identify which ‘zone’ they are in on our emotions check in.</a:t>
            </a:r>
            <a:endParaRPr lang="en-US" sz="2000" dirty="0"/>
          </a:p>
          <a:p>
            <a:r>
              <a:rPr lang="en-GB" sz="2000" dirty="0"/>
              <a:t> Staff will  use this language throughout learning and we encourage children to use this at home too: please ask your child to explain the four zones and help them identify what helps them move from one to another. </a:t>
            </a:r>
          </a:p>
          <a:p>
            <a:r>
              <a:rPr lang="en-GB" sz="2000" dirty="0">
                <a:solidFill>
                  <a:schemeClr val="tx2"/>
                </a:solidFill>
                <a:latin typeface="Trebuchet MS"/>
              </a:rPr>
              <a:t>On Mondays, Wednesdays and Fridays, the staff will check and stamp your child’s diary. Please encourage your child to record in their diaries - we love to see their extra learning activities!</a:t>
            </a:r>
          </a:p>
          <a:p>
            <a:r>
              <a:rPr lang="en-GB" sz="2000" dirty="0"/>
              <a:t>Movement breaks are scheduled so that pupils do not have to sit for long periods of time and this is also impacting positively on their learning. </a:t>
            </a:r>
          </a:p>
          <a:p>
            <a:r>
              <a:rPr lang="en-GB" sz="2000" dirty="0"/>
              <a:t>Please see our long term plan attached for topics covered across the curriculum. It is also published on the website. </a:t>
            </a:r>
          </a:p>
        </p:txBody>
      </p:sp>
    </p:spTree>
    <p:extLst>
      <p:ext uri="{BB962C8B-B14F-4D97-AF65-F5344CB8AC3E}">
        <p14:creationId xmlns:p14="http://schemas.microsoft.com/office/powerpoint/2010/main" val="2548752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EB15D-D5FA-E8C5-FC48-9B832ED4CE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63AD4E-EA9D-B5DC-280A-7B4F13CE288E}"/>
              </a:ext>
            </a:extLst>
          </p:cNvPr>
          <p:cNvSpPr>
            <a:spLocks noGrp="1"/>
          </p:cNvSpPr>
          <p:nvPr>
            <p:ph type="title"/>
          </p:nvPr>
        </p:nvSpPr>
        <p:spPr>
          <a:xfrm>
            <a:off x="677334" y="247650"/>
            <a:ext cx="8596668" cy="715617"/>
          </a:xfrm>
        </p:spPr>
        <p:txBody>
          <a:bodyPr>
            <a:noAutofit/>
          </a:bodyPr>
          <a:lstStyle/>
          <a:p>
            <a:r>
              <a:rPr lang="en-GB" sz="3000" dirty="0"/>
              <a:t>Jupiter Long Term Plan – 2026-27</a:t>
            </a:r>
          </a:p>
        </p:txBody>
      </p:sp>
      <p:pic>
        <p:nvPicPr>
          <p:cNvPr id="4" name="Picture 3">
            <a:extLst>
              <a:ext uri="{FF2B5EF4-FFF2-40B4-BE49-F238E27FC236}">
                <a16:creationId xmlns:a16="http://schemas.microsoft.com/office/drawing/2014/main" id="{C38A0A53-0F8C-0F28-4963-13772C1F0D26}"/>
              </a:ext>
            </a:extLst>
          </p:cNvPr>
          <p:cNvPicPr>
            <a:picLocks noChangeAspect="1"/>
          </p:cNvPicPr>
          <p:nvPr/>
        </p:nvPicPr>
        <p:blipFill>
          <a:blip r:embed="rId2"/>
          <a:stretch>
            <a:fillRect/>
          </a:stretch>
        </p:blipFill>
        <p:spPr>
          <a:xfrm>
            <a:off x="260050" y="740292"/>
            <a:ext cx="5650893" cy="3861546"/>
          </a:xfrm>
          <a:prstGeom prst="rect">
            <a:avLst/>
          </a:prstGeom>
        </p:spPr>
      </p:pic>
      <p:pic>
        <p:nvPicPr>
          <p:cNvPr id="6" name="Picture 5">
            <a:extLst>
              <a:ext uri="{FF2B5EF4-FFF2-40B4-BE49-F238E27FC236}">
                <a16:creationId xmlns:a16="http://schemas.microsoft.com/office/drawing/2014/main" id="{AA73DA20-D38C-E987-8E98-BF8D821E452F}"/>
              </a:ext>
            </a:extLst>
          </p:cNvPr>
          <p:cNvPicPr>
            <a:picLocks noChangeAspect="1"/>
          </p:cNvPicPr>
          <p:nvPr/>
        </p:nvPicPr>
        <p:blipFill>
          <a:blip r:embed="rId3"/>
          <a:stretch>
            <a:fillRect/>
          </a:stretch>
        </p:blipFill>
        <p:spPr>
          <a:xfrm>
            <a:off x="5910943" y="963267"/>
            <a:ext cx="5901107" cy="3671225"/>
          </a:xfrm>
          <a:prstGeom prst="rect">
            <a:avLst/>
          </a:prstGeom>
        </p:spPr>
      </p:pic>
    </p:spTree>
    <p:extLst>
      <p:ext uri="{BB962C8B-B14F-4D97-AF65-F5344CB8AC3E}">
        <p14:creationId xmlns:p14="http://schemas.microsoft.com/office/powerpoint/2010/main" val="4069786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861FA-99B0-AD14-7263-77F8B5F753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38561-4A8D-665D-8600-2126D6161235}"/>
              </a:ext>
            </a:extLst>
          </p:cNvPr>
          <p:cNvSpPr>
            <a:spLocks noGrp="1"/>
          </p:cNvSpPr>
          <p:nvPr>
            <p:ph type="title"/>
          </p:nvPr>
        </p:nvSpPr>
        <p:spPr>
          <a:xfrm>
            <a:off x="677334" y="609600"/>
            <a:ext cx="8596668" cy="715617"/>
          </a:xfrm>
        </p:spPr>
        <p:txBody>
          <a:bodyPr>
            <a:noAutofit/>
          </a:bodyPr>
          <a:lstStyle/>
          <a:p>
            <a:r>
              <a:rPr lang="en-GB" sz="5400"/>
              <a:t>Zones of Regulation</a:t>
            </a:r>
            <a:endParaRPr lang="en-GB" sz="5400" dirty="0"/>
          </a:p>
        </p:txBody>
      </p:sp>
      <p:pic>
        <p:nvPicPr>
          <p:cNvPr id="5" name="Picture 4">
            <a:extLst>
              <a:ext uri="{FF2B5EF4-FFF2-40B4-BE49-F238E27FC236}">
                <a16:creationId xmlns:a16="http://schemas.microsoft.com/office/drawing/2014/main" id="{8AD0135D-CD1F-6AF9-3430-778E1CB08622}"/>
              </a:ext>
            </a:extLst>
          </p:cNvPr>
          <p:cNvPicPr>
            <a:picLocks noChangeAspect="1"/>
          </p:cNvPicPr>
          <p:nvPr/>
        </p:nvPicPr>
        <p:blipFill>
          <a:blip r:embed="rId2"/>
          <a:srcRect t="49610"/>
          <a:stretch>
            <a:fillRect/>
          </a:stretch>
        </p:blipFill>
        <p:spPr>
          <a:xfrm>
            <a:off x="6059886" y="4798683"/>
            <a:ext cx="5095875" cy="1422402"/>
          </a:xfrm>
          <a:prstGeom prst="rect">
            <a:avLst/>
          </a:prstGeom>
        </p:spPr>
      </p:pic>
      <p:sp>
        <p:nvSpPr>
          <p:cNvPr id="3" name="TextBox 2">
            <a:extLst>
              <a:ext uri="{FF2B5EF4-FFF2-40B4-BE49-F238E27FC236}">
                <a16:creationId xmlns:a16="http://schemas.microsoft.com/office/drawing/2014/main" id="{DF32E43C-32A3-FF9B-7A14-261F6AEEE588}"/>
              </a:ext>
            </a:extLst>
          </p:cNvPr>
          <p:cNvSpPr txBox="1"/>
          <p:nvPr/>
        </p:nvSpPr>
        <p:spPr>
          <a:xfrm>
            <a:off x="1632857" y="2296886"/>
            <a:ext cx="2914580" cy="369332"/>
          </a:xfrm>
          <a:prstGeom prst="rect">
            <a:avLst/>
          </a:prstGeom>
          <a:noFill/>
        </p:spPr>
        <p:txBody>
          <a:bodyPr wrap="none" rtlCol="0">
            <a:spAutoFit/>
          </a:bodyPr>
          <a:lstStyle/>
          <a:p>
            <a:r>
              <a:rPr lang="en-GB" dirty="0"/>
              <a:t>Insert photo here of board</a:t>
            </a:r>
          </a:p>
        </p:txBody>
      </p:sp>
      <p:pic>
        <p:nvPicPr>
          <p:cNvPr id="4" name="Picture 3">
            <a:extLst>
              <a:ext uri="{FF2B5EF4-FFF2-40B4-BE49-F238E27FC236}">
                <a16:creationId xmlns:a16="http://schemas.microsoft.com/office/drawing/2014/main" id="{F7786F34-D36A-4B0E-B540-4C5D2F99CDF0}"/>
              </a:ext>
            </a:extLst>
          </p:cNvPr>
          <p:cNvPicPr>
            <a:picLocks noChangeAspect="1"/>
          </p:cNvPicPr>
          <p:nvPr/>
        </p:nvPicPr>
        <p:blipFill>
          <a:blip r:embed="rId3"/>
          <a:stretch>
            <a:fillRect/>
          </a:stretch>
        </p:blipFill>
        <p:spPr>
          <a:xfrm>
            <a:off x="941774" y="1788443"/>
            <a:ext cx="3872273" cy="4845339"/>
          </a:xfrm>
          <a:prstGeom prst="rect">
            <a:avLst/>
          </a:prstGeom>
        </p:spPr>
      </p:pic>
      <p:pic>
        <p:nvPicPr>
          <p:cNvPr id="6" name="Picture 5">
            <a:extLst>
              <a:ext uri="{FF2B5EF4-FFF2-40B4-BE49-F238E27FC236}">
                <a16:creationId xmlns:a16="http://schemas.microsoft.com/office/drawing/2014/main" id="{C8ABE5AE-1D6A-4B58-8EE7-81882258FC6B}"/>
              </a:ext>
            </a:extLst>
          </p:cNvPr>
          <p:cNvPicPr>
            <a:picLocks noChangeAspect="1"/>
          </p:cNvPicPr>
          <p:nvPr/>
        </p:nvPicPr>
        <p:blipFill>
          <a:blip r:embed="rId4"/>
          <a:stretch>
            <a:fillRect/>
          </a:stretch>
        </p:blipFill>
        <p:spPr>
          <a:xfrm>
            <a:off x="6132115" y="2459140"/>
            <a:ext cx="4625741" cy="2339543"/>
          </a:xfrm>
          <a:prstGeom prst="rect">
            <a:avLst/>
          </a:prstGeom>
        </p:spPr>
      </p:pic>
    </p:spTree>
    <p:extLst>
      <p:ext uri="{BB962C8B-B14F-4D97-AF65-F5344CB8AC3E}">
        <p14:creationId xmlns:p14="http://schemas.microsoft.com/office/powerpoint/2010/main" val="1410034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a:t>Rewards and Sanctions</a:t>
            </a:r>
            <a:endParaRPr lang="en-GB" sz="5400" dirty="0"/>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4" y="1497497"/>
            <a:ext cx="10626770" cy="5115338"/>
          </a:xfrm>
        </p:spPr>
        <p:txBody>
          <a:bodyPr vert="horz" lIns="91440" tIns="45720" rIns="91440" bIns="45720" rtlCol="0" anchor="t">
            <a:normAutofit/>
          </a:bodyPr>
          <a:lstStyle/>
          <a:p>
            <a:r>
              <a:rPr lang="en-GB" sz="2400" dirty="0"/>
              <a:t> ‘Star of the Day’ daily class worship  Monday – Thursday</a:t>
            </a:r>
          </a:p>
          <a:p>
            <a:pPr marL="0" indent="0">
              <a:buNone/>
            </a:pPr>
            <a:r>
              <a:rPr lang="en-GB" sz="2400" dirty="0"/>
              <a:t>     based on following school values and vision. </a:t>
            </a:r>
            <a:endParaRPr lang="en-US" sz="2400" dirty="0"/>
          </a:p>
          <a:p>
            <a:r>
              <a:rPr lang="en-GB" sz="2400" dirty="0"/>
              <a:t>Class dojo records the rewards daily and reset weekly</a:t>
            </a:r>
          </a:p>
          <a:p>
            <a:r>
              <a:rPr lang="en-GB" sz="2400" dirty="0"/>
              <a:t>Homework dojos awarded  – treat if 18 or more achieved half termly</a:t>
            </a:r>
          </a:p>
          <a:p>
            <a:r>
              <a:rPr lang="en-GB" sz="2400" dirty="0"/>
              <a:t>Stickers and stamps are given to reward for hard </a:t>
            </a:r>
          </a:p>
          <a:p>
            <a:r>
              <a:rPr lang="en-GB" sz="2400" dirty="0"/>
              <a:t>Certificates are awarded in Celebration Worship on a Friday- school </a:t>
            </a:r>
          </a:p>
          <a:p>
            <a:pPr marL="0" indent="0">
              <a:buNone/>
            </a:pPr>
            <a:r>
              <a:rPr lang="en-GB" sz="2400" dirty="0"/>
              <a:t>    values, vision and School Games award values.</a:t>
            </a:r>
          </a:p>
          <a:p>
            <a:pPr marL="0" indent="0">
              <a:buNone/>
            </a:pPr>
            <a:r>
              <a:rPr lang="en-GB" sz="2400" dirty="0"/>
              <a:t>       </a:t>
            </a:r>
          </a:p>
          <a:p>
            <a:pPr marL="0" indent="0">
              <a:buNone/>
            </a:pPr>
            <a:endParaRPr lang="en-GB" sz="2400" dirty="0"/>
          </a:p>
          <a:p>
            <a:pPr marL="0" indent="0">
              <a:buNone/>
            </a:pPr>
            <a:endParaRPr lang="en-GB" dirty="0"/>
          </a:p>
        </p:txBody>
      </p:sp>
    </p:spTree>
    <p:extLst>
      <p:ext uri="{BB962C8B-B14F-4D97-AF65-F5344CB8AC3E}">
        <p14:creationId xmlns:p14="http://schemas.microsoft.com/office/powerpoint/2010/main" val="3816258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8C80E-B483-64A2-7A86-921447705ADE}"/>
              </a:ext>
            </a:extLst>
          </p:cNvPr>
          <p:cNvSpPr>
            <a:spLocks noGrp="1"/>
          </p:cNvSpPr>
          <p:nvPr>
            <p:ph type="title"/>
          </p:nvPr>
        </p:nvSpPr>
        <p:spPr>
          <a:xfrm>
            <a:off x="677333" y="609600"/>
            <a:ext cx="10354839" cy="1320800"/>
          </a:xfrm>
        </p:spPr>
        <p:txBody>
          <a:bodyPr/>
          <a:lstStyle/>
          <a:p>
            <a:r>
              <a:rPr lang="en-GB" dirty="0"/>
              <a:t>Non-negotiables –  presentation star awards</a:t>
            </a:r>
          </a:p>
        </p:txBody>
      </p:sp>
      <p:pic>
        <p:nvPicPr>
          <p:cNvPr id="3" name="Picture 2">
            <a:extLst>
              <a:ext uri="{FF2B5EF4-FFF2-40B4-BE49-F238E27FC236}">
                <a16:creationId xmlns:a16="http://schemas.microsoft.com/office/drawing/2014/main" id="{0DC0580E-8ECE-E4B5-8CED-10769A3D6DCB}"/>
              </a:ext>
            </a:extLst>
          </p:cNvPr>
          <p:cNvPicPr/>
          <p:nvPr/>
        </p:nvPicPr>
        <p:blipFill>
          <a:blip r:embed="rId2"/>
          <a:stretch>
            <a:fillRect/>
          </a:stretch>
        </p:blipFill>
        <p:spPr>
          <a:xfrm>
            <a:off x="1159827" y="1667896"/>
            <a:ext cx="7864430" cy="4351904"/>
          </a:xfrm>
          <a:prstGeom prst="rect">
            <a:avLst/>
          </a:prstGeom>
          <a:noFill/>
          <a:ln>
            <a:noFill/>
            <a:prstDash/>
          </a:ln>
        </p:spPr>
      </p:pic>
    </p:spTree>
    <p:extLst>
      <p:ext uri="{BB962C8B-B14F-4D97-AF65-F5344CB8AC3E}">
        <p14:creationId xmlns:p14="http://schemas.microsoft.com/office/powerpoint/2010/main" val="2135969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FCB51C1-1240-7F66-7FA9-B1B9E2DE9651}"/>
              </a:ext>
            </a:extLst>
          </p:cNvPr>
          <p:cNvSpPr txBox="1">
            <a:spLocks/>
          </p:cNvSpPr>
          <p:nvPr/>
        </p:nvSpPr>
        <p:spPr>
          <a:xfrm>
            <a:off x="574040"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70C0"/>
                </a:solidFill>
                <a:latin typeface="Calibri" panose="020F0502020204030204" pitchFamily="34" charset="0"/>
                <a:ea typeface="Calibri" panose="020F0502020204030204" pitchFamily="34" charset="0"/>
                <a:cs typeface="Calibri" panose="020F0502020204030204" pitchFamily="34" charset="0"/>
              </a:rPr>
              <a:t>The Card System</a:t>
            </a:r>
          </a:p>
        </p:txBody>
      </p:sp>
      <p:sp>
        <p:nvSpPr>
          <p:cNvPr id="4" name="Content Placeholder 3">
            <a:extLst>
              <a:ext uri="{FF2B5EF4-FFF2-40B4-BE49-F238E27FC236}">
                <a16:creationId xmlns:a16="http://schemas.microsoft.com/office/drawing/2014/main" id="{5B9BCD37-2879-9B7C-E706-533A91F2B68B}"/>
              </a:ext>
            </a:extLst>
          </p:cNvPr>
          <p:cNvSpPr>
            <a:spLocks noGrp="1"/>
          </p:cNvSpPr>
          <p:nvPr>
            <p:ph idx="1"/>
          </p:nvPr>
        </p:nvSpPr>
        <p:spPr>
          <a:xfrm>
            <a:off x="325120" y="1249680"/>
            <a:ext cx="11592560" cy="5303520"/>
          </a:xfrm>
        </p:spPr>
        <p:txBody>
          <a:bodyPr>
            <a:normAutofit fontScale="92500" lnSpcReduction="20000"/>
          </a:bodyPr>
          <a:lstStyle/>
          <a:p>
            <a:pPr marL="0" indent="0">
              <a:buNone/>
            </a:pPr>
            <a:r>
              <a:rPr lang="en-GB" sz="3200" dirty="0">
                <a:solidFill>
                  <a:srgbClr val="0070C0"/>
                </a:solidFill>
              </a:rPr>
              <a:t>What is the point of the system? </a:t>
            </a:r>
          </a:p>
          <a:p>
            <a:pPr marL="0" indent="0">
              <a:buNone/>
            </a:pPr>
            <a:r>
              <a:rPr lang="en-GB" sz="3200" b="1" dirty="0">
                <a:solidFill>
                  <a:srgbClr val="FF0000"/>
                </a:solidFill>
              </a:rPr>
              <a:t>To give a clear, consistent approach so children know exactly what is expected and what is going to happen. </a:t>
            </a:r>
            <a:endParaRPr lang="en-GB" sz="3200" dirty="0">
              <a:solidFill>
                <a:srgbClr val="FF0000"/>
              </a:solidFill>
            </a:endParaRPr>
          </a:p>
          <a:p>
            <a:pPr marL="0" indent="0">
              <a:buNone/>
            </a:pPr>
            <a:endParaRPr lang="en-GB" sz="3200" dirty="0">
              <a:solidFill>
                <a:srgbClr val="0070C0"/>
              </a:solidFill>
            </a:endParaRPr>
          </a:p>
          <a:p>
            <a:pPr marL="0" indent="0">
              <a:buNone/>
            </a:pPr>
            <a:r>
              <a:rPr lang="en-GB" sz="3200" dirty="0">
                <a:solidFill>
                  <a:srgbClr val="0070C0"/>
                </a:solidFill>
              </a:rPr>
              <a:t>What should each card achieve?</a:t>
            </a:r>
          </a:p>
          <a:p>
            <a:pPr marL="0" indent="0">
              <a:buNone/>
            </a:pPr>
            <a:r>
              <a:rPr lang="en-GB" sz="3200" b="1" dirty="0">
                <a:solidFill>
                  <a:srgbClr val="FF0000"/>
                </a:solidFill>
              </a:rPr>
              <a:t>Yellow – to explain what we would like to see. </a:t>
            </a:r>
            <a:br>
              <a:rPr lang="en-GB" sz="3200" b="1" dirty="0">
                <a:solidFill>
                  <a:srgbClr val="FF0000"/>
                </a:solidFill>
              </a:rPr>
            </a:br>
            <a:r>
              <a:rPr lang="en-GB" sz="3200" b="1" dirty="0">
                <a:solidFill>
                  <a:srgbClr val="FF0000"/>
                </a:solidFill>
              </a:rPr>
              <a:t>Orange – to give a warning.</a:t>
            </a:r>
          </a:p>
          <a:p>
            <a:pPr marL="0" indent="0">
              <a:buNone/>
            </a:pPr>
            <a:r>
              <a:rPr lang="en-GB" sz="3200" b="1" dirty="0">
                <a:solidFill>
                  <a:srgbClr val="FF0000"/>
                </a:solidFill>
              </a:rPr>
              <a:t>Red- a consequence</a:t>
            </a:r>
          </a:p>
          <a:p>
            <a:pPr marL="0" indent="0">
              <a:buNone/>
            </a:pPr>
            <a:endParaRPr lang="en-GB" sz="3200" b="1" dirty="0">
              <a:solidFill>
                <a:srgbClr val="0070C0"/>
              </a:solidFill>
            </a:endParaRPr>
          </a:p>
          <a:p>
            <a:pPr marL="0" indent="0">
              <a:buNone/>
            </a:pPr>
            <a:r>
              <a:rPr lang="en-GB" sz="3200" dirty="0">
                <a:solidFill>
                  <a:srgbClr val="0070C0"/>
                </a:solidFill>
              </a:rPr>
              <a:t>Why do we not just say, “no”?</a:t>
            </a:r>
          </a:p>
          <a:p>
            <a:pPr marL="0" indent="0">
              <a:buNone/>
            </a:pPr>
            <a:r>
              <a:rPr lang="en-GB" sz="3200" b="1" dirty="0">
                <a:solidFill>
                  <a:srgbClr val="FF0000"/>
                </a:solidFill>
              </a:rPr>
              <a:t>This is meaningless to most children.</a:t>
            </a:r>
          </a:p>
        </p:txBody>
      </p:sp>
    </p:spTree>
    <p:extLst>
      <p:ext uri="{BB962C8B-B14F-4D97-AF65-F5344CB8AC3E}">
        <p14:creationId xmlns:p14="http://schemas.microsoft.com/office/powerpoint/2010/main" val="132667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FA083B5-C10F-43DC-8BEC-B1E769776FC2}"/>
              </a:ext>
            </a:extLst>
          </p:cNvPr>
          <p:cNvSpPr txBox="1">
            <a:spLocks/>
          </p:cNvSpPr>
          <p:nvPr/>
        </p:nvSpPr>
        <p:spPr>
          <a:xfrm>
            <a:off x="574040"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70C0"/>
                </a:solidFill>
                <a:latin typeface="Calibri" panose="020F0502020204030204" pitchFamily="34" charset="0"/>
                <a:ea typeface="Calibri" panose="020F0502020204030204" pitchFamily="34" charset="0"/>
                <a:cs typeface="Calibri" panose="020F0502020204030204" pitchFamily="34" charset="0"/>
              </a:rPr>
              <a:t>The Card System</a:t>
            </a:r>
          </a:p>
        </p:txBody>
      </p:sp>
      <p:sp>
        <p:nvSpPr>
          <p:cNvPr id="5" name="Oval 4">
            <a:extLst>
              <a:ext uri="{FF2B5EF4-FFF2-40B4-BE49-F238E27FC236}">
                <a16:creationId xmlns:a16="http://schemas.microsoft.com/office/drawing/2014/main" id="{F4950952-922B-45F1-AE15-B6E88E6D8689}"/>
              </a:ext>
            </a:extLst>
          </p:cNvPr>
          <p:cNvSpPr/>
          <p:nvPr/>
        </p:nvSpPr>
        <p:spPr>
          <a:xfrm>
            <a:off x="223527" y="2001520"/>
            <a:ext cx="3332478" cy="319024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 am showing you a yellow card because you are…</a:t>
            </a:r>
          </a:p>
          <a:p>
            <a:pPr algn="ctr"/>
            <a:endParaRPr lang="en-GB" sz="2400" dirty="0">
              <a:solidFill>
                <a:schemeClr val="tx1"/>
              </a:solidFill>
            </a:endParaRPr>
          </a:p>
          <a:p>
            <a:pPr algn="ctr"/>
            <a:r>
              <a:rPr lang="en-GB" sz="2400" dirty="0">
                <a:solidFill>
                  <a:schemeClr val="tx1"/>
                </a:solidFill>
              </a:rPr>
              <a:t>Please do …. instead</a:t>
            </a:r>
          </a:p>
        </p:txBody>
      </p:sp>
      <p:sp>
        <p:nvSpPr>
          <p:cNvPr id="6" name="Oval 5">
            <a:extLst>
              <a:ext uri="{FF2B5EF4-FFF2-40B4-BE49-F238E27FC236}">
                <a16:creationId xmlns:a16="http://schemas.microsoft.com/office/drawing/2014/main" id="{74401D9B-1A56-1018-BC51-54C0909C8163}"/>
              </a:ext>
            </a:extLst>
          </p:cNvPr>
          <p:cNvSpPr/>
          <p:nvPr/>
        </p:nvSpPr>
        <p:spPr>
          <a:xfrm>
            <a:off x="4226566" y="2021840"/>
            <a:ext cx="3332478" cy="319024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Please do … or I will give you a red card.</a:t>
            </a:r>
          </a:p>
        </p:txBody>
      </p:sp>
      <p:sp>
        <p:nvSpPr>
          <p:cNvPr id="7" name="Oval 6">
            <a:extLst>
              <a:ext uri="{FF2B5EF4-FFF2-40B4-BE49-F238E27FC236}">
                <a16:creationId xmlns:a16="http://schemas.microsoft.com/office/drawing/2014/main" id="{916CB978-A4C6-C760-D4C9-1197A99F1A0E}"/>
              </a:ext>
            </a:extLst>
          </p:cNvPr>
          <p:cNvSpPr/>
          <p:nvPr/>
        </p:nvSpPr>
        <p:spPr>
          <a:xfrm>
            <a:off x="8499945" y="2154804"/>
            <a:ext cx="3468527" cy="319024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I am showing you a red card because…</a:t>
            </a:r>
          </a:p>
          <a:p>
            <a:pPr algn="ctr"/>
            <a:endParaRPr lang="en-GB" sz="2800" dirty="0">
              <a:solidFill>
                <a:schemeClr val="tx1"/>
              </a:solidFill>
            </a:endParaRPr>
          </a:p>
          <a:p>
            <a:pPr algn="ctr"/>
            <a:r>
              <a:rPr lang="en-GB" sz="2800" dirty="0">
                <a:solidFill>
                  <a:schemeClr val="tx1"/>
                </a:solidFill>
              </a:rPr>
              <a:t>We will now…</a:t>
            </a:r>
          </a:p>
        </p:txBody>
      </p:sp>
      <p:sp>
        <p:nvSpPr>
          <p:cNvPr id="2" name="TextBox 1">
            <a:extLst>
              <a:ext uri="{FF2B5EF4-FFF2-40B4-BE49-F238E27FC236}">
                <a16:creationId xmlns:a16="http://schemas.microsoft.com/office/drawing/2014/main" id="{543F3245-2DF3-49EE-908A-4B340980B8E7}"/>
              </a:ext>
            </a:extLst>
          </p:cNvPr>
          <p:cNvSpPr txBox="1"/>
          <p:nvPr/>
        </p:nvSpPr>
        <p:spPr>
          <a:xfrm>
            <a:off x="742122" y="5751443"/>
            <a:ext cx="9382539" cy="523220"/>
          </a:xfrm>
          <a:prstGeom prst="rect">
            <a:avLst/>
          </a:prstGeom>
          <a:noFill/>
        </p:spPr>
        <p:txBody>
          <a:bodyPr wrap="square" rtlCol="0">
            <a:spAutoFit/>
          </a:bodyPr>
          <a:lstStyle/>
          <a:p>
            <a:r>
              <a:rPr lang="en-GB" sz="2800" dirty="0"/>
              <a:t>We will write in a child’s diary if they receive a red card.</a:t>
            </a:r>
          </a:p>
        </p:txBody>
      </p:sp>
    </p:spTree>
    <p:extLst>
      <p:ext uri="{BB962C8B-B14F-4D97-AF65-F5344CB8AC3E}">
        <p14:creationId xmlns:p14="http://schemas.microsoft.com/office/powerpoint/2010/main" val="347260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FA083B5-C10F-43DC-8BEC-B1E769776FC2}"/>
              </a:ext>
            </a:extLst>
          </p:cNvPr>
          <p:cNvSpPr txBox="1">
            <a:spLocks/>
          </p:cNvSpPr>
          <p:nvPr/>
        </p:nvSpPr>
        <p:spPr>
          <a:xfrm>
            <a:off x="574040"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70C0"/>
                </a:solidFill>
                <a:latin typeface="Calibri" panose="020F0502020204030204" pitchFamily="34" charset="0"/>
                <a:ea typeface="Calibri" panose="020F0502020204030204" pitchFamily="34" charset="0"/>
                <a:cs typeface="Calibri" panose="020F0502020204030204" pitchFamily="34" charset="0"/>
              </a:rPr>
              <a:t>The Card System</a:t>
            </a:r>
          </a:p>
        </p:txBody>
      </p:sp>
      <p:sp>
        <p:nvSpPr>
          <p:cNvPr id="5" name="Oval 4">
            <a:extLst>
              <a:ext uri="{FF2B5EF4-FFF2-40B4-BE49-F238E27FC236}">
                <a16:creationId xmlns:a16="http://schemas.microsoft.com/office/drawing/2014/main" id="{F4950952-922B-45F1-AE15-B6E88E6D8689}"/>
              </a:ext>
            </a:extLst>
          </p:cNvPr>
          <p:cNvSpPr/>
          <p:nvPr/>
        </p:nvSpPr>
        <p:spPr>
          <a:xfrm>
            <a:off x="254007" y="1651962"/>
            <a:ext cx="3332478" cy="319024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 am showing you a yellow card because you are…</a:t>
            </a:r>
          </a:p>
          <a:p>
            <a:pPr algn="ctr"/>
            <a:endParaRPr lang="en-GB" sz="2400" dirty="0">
              <a:solidFill>
                <a:schemeClr val="tx1"/>
              </a:solidFill>
            </a:endParaRPr>
          </a:p>
          <a:p>
            <a:pPr algn="ctr"/>
            <a:r>
              <a:rPr lang="en-GB" sz="2400" dirty="0">
                <a:solidFill>
                  <a:schemeClr val="tx1"/>
                </a:solidFill>
              </a:rPr>
              <a:t>Please do …. instead</a:t>
            </a:r>
          </a:p>
        </p:txBody>
      </p:sp>
      <p:sp>
        <p:nvSpPr>
          <p:cNvPr id="2" name="TextBox 1">
            <a:extLst>
              <a:ext uri="{FF2B5EF4-FFF2-40B4-BE49-F238E27FC236}">
                <a16:creationId xmlns:a16="http://schemas.microsoft.com/office/drawing/2014/main" id="{478E1987-E16E-BA67-C21C-046D3A1C80AE}"/>
              </a:ext>
            </a:extLst>
          </p:cNvPr>
          <p:cNvSpPr txBox="1"/>
          <p:nvPr/>
        </p:nvSpPr>
        <p:spPr>
          <a:xfrm>
            <a:off x="3850633" y="1651962"/>
            <a:ext cx="7599680" cy="4401205"/>
          </a:xfrm>
          <a:prstGeom prst="rect">
            <a:avLst/>
          </a:prstGeom>
          <a:noFill/>
        </p:spPr>
        <p:txBody>
          <a:bodyPr wrap="square" lIns="91440" tIns="45720" rIns="91440" bIns="45720" rtlCol="0" anchor="t">
            <a:spAutoFit/>
          </a:bodyPr>
          <a:lstStyle/>
          <a:p>
            <a:pPr algn="ctr"/>
            <a:r>
              <a:rPr lang="en-GB" sz="2800" dirty="0">
                <a:solidFill>
                  <a:srgbClr val="0070C0"/>
                </a:solidFill>
              </a:rPr>
              <a:t>Yellow shouldn’t be a serious situation. </a:t>
            </a:r>
          </a:p>
          <a:p>
            <a:pPr algn="ctr"/>
            <a:endParaRPr lang="en-GB" sz="2800" dirty="0">
              <a:solidFill>
                <a:srgbClr val="0070C0"/>
              </a:solidFill>
            </a:endParaRPr>
          </a:p>
          <a:p>
            <a:pPr algn="ctr"/>
            <a:r>
              <a:rPr lang="en-GB" sz="2800" dirty="0">
                <a:solidFill>
                  <a:srgbClr val="0070C0"/>
                </a:solidFill>
              </a:rPr>
              <a:t>Yellow is any situation where a child needs to be reminded of the expectation.</a:t>
            </a:r>
          </a:p>
          <a:p>
            <a:pPr algn="ctr"/>
            <a:endParaRPr lang="en-GB" sz="2800" dirty="0">
              <a:solidFill>
                <a:srgbClr val="0070C0"/>
              </a:solidFill>
            </a:endParaRPr>
          </a:p>
          <a:p>
            <a:pPr algn="ctr"/>
            <a:r>
              <a:rPr lang="en-GB" sz="2800" dirty="0">
                <a:solidFill>
                  <a:srgbClr val="0070C0"/>
                </a:solidFill>
              </a:rPr>
              <a:t>Using yellow at the right time prevents the behaviour progressing and prevents red from being a sudden shock.</a:t>
            </a:r>
          </a:p>
          <a:p>
            <a:endParaRPr lang="en-GB" sz="2800" dirty="0">
              <a:solidFill>
                <a:srgbClr val="0070C0"/>
              </a:solidFill>
            </a:endParaRPr>
          </a:p>
          <a:p>
            <a:pPr algn="ctr"/>
            <a:endParaRPr lang="en-GB" sz="2800" dirty="0">
              <a:solidFill>
                <a:srgbClr val="FF0000"/>
              </a:solidFill>
            </a:endParaRPr>
          </a:p>
        </p:txBody>
      </p:sp>
    </p:spTree>
    <p:extLst>
      <p:ext uri="{BB962C8B-B14F-4D97-AF65-F5344CB8AC3E}">
        <p14:creationId xmlns:p14="http://schemas.microsoft.com/office/powerpoint/2010/main" val="3062184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dirty="0"/>
              <a:t>Homework - Reading</a:t>
            </a:r>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3" y="1669774"/>
            <a:ext cx="10693031" cy="5009321"/>
          </a:xfrm>
        </p:spPr>
        <p:txBody>
          <a:bodyPr vert="horz" lIns="91440" tIns="45720" rIns="91440" bIns="45720" rtlCol="0" anchor="t">
            <a:normAutofit fontScale="92500" lnSpcReduction="20000"/>
          </a:bodyPr>
          <a:lstStyle/>
          <a:p>
            <a:r>
              <a:rPr lang="en-GB" sz="2400" dirty="0"/>
              <a:t>Please read three times in the week and once at the weekend.</a:t>
            </a:r>
          </a:p>
          <a:p>
            <a:r>
              <a:rPr lang="en-GB" sz="2400" dirty="0"/>
              <a:t>Children are encouraged to write the pages numbers read and a comment in their diaries each time they read.</a:t>
            </a:r>
          </a:p>
          <a:p>
            <a:r>
              <a:rPr lang="en-GB" sz="2400" dirty="0"/>
              <a:t>Children record each book they read on a chart at the back of their diaries to log and rate each new book.  </a:t>
            </a:r>
            <a:endParaRPr lang="en-GB" dirty="0"/>
          </a:p>
          <a:p>
            <a:r>
              <a:rPr lang="en-GB" sz="2400" dirty="0"/>
              <a:t>Children should be reading for </a:t>
            </a:r>
            <a:r>
              <a:rPr lang="en-GB" sz="2400" b="1" dirty="0"/>
              <a:t>at least 20 minutes </a:t>
            </a:r>
            <a:r>
              <a:rPr lang="en-GB" sz="2400" dirty="0"/>
              <a:t>each session.</a:t>
            </a:r>
          </a:p>
          <a:p>
            <a:r>
              <a:rPr lang="en-GB" sz="2400" dirty="0"/>
              <a:t>Reading out loud is vitally important and helps staff to check the reading ability for the child. </a:t>
            </a:r>
          </a:p>
          <a:p>
            <a:r>
              <a:rPr lang="en-GB" sz="2400" dirty="0"/>
              <a:t>Reading fluently, using the punctuation correctly ensures your child has a chance of understanding what they are reading.</a:t>
            </a:r>
          </a:p>
          <a:p>
            <a:r>
              <a:rPr lang="en-GB" sz="2400" dirty="0"/>
              <a:t>It also allows for new vocabulary to be shared.</a:t>
            </a:r>
          </a:p>
          <a:p>
            <a:r>
              <a:rPr lang="en-GB" sz="2400" dirty="0"/>
              <a:t>By the end of Y6, pupils are given one hour to complete a reading test between 1500 and 2300 words long. They also have over 50 questions to answer within the time.</a:t>
            </a:r>
          </a:p>
        </p:txBody>
      </p:sp>
    </p:spTree>
    <p:extLst>
      <p:ext uri="{BB962C8B-B14F-4D97-AF65-F5344CB8AC3E}">
        <p14:creationId xmlns:p14="http://schemas.microsoft.com/office/powerpoint/2010/main" val="3954048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dirty="0"/>
              <a:t>Homework - Spelling</a:t>
            </a:r>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4" y="967408"/>
            <a:ext cx="10693031" cy="5009321"/>
          </a:xfrm>
        </p:spPr>
        <p:txBody>
          <a:bodyPr vert="horz" lIns="91440" tIns="45720" rIns="91440" bIns="45720" rtlCol="0" anchor="t">
            <a:normAutofit fontScale="92500" lnSpcReduction="20000"/>
          </a:bodyPr>
          <a:lstStyle/>
          <a:p>
            <a:pPr>
              <a:buNone/>
            </a:pPr>
            <a:endParaRPr lang="en-GB" sz="2400" dirty="0">
              <a:solidFill>
                <a:srgbClr val="0000FF"/>
              </a:solidFill>
              <a:latin typeface="Comic Sans MS"/>
            </a:endParaRPr>
          </a:p>
          <a:p>
            <a:r>
              <a:rPr lang="en-GB" sz="2400" dirty="0">
                <a:solidFill>
                  <a:schemeClr val="tx2"/>
                </a:solidFill>
                <a:latin typeface="Trebuchet MS"/>
              </a:rPr>
              <a:t>Spelling homework orange book</a:t>
            </a:r>
          </a:p>
          <a:p>
            <a:r>
              <a:rPr lang="en-GB" sz="2400" dirty="0">
                <a:solidFill>
                  <a:schemeClr val="tx2"/>
                </a:solidFill>
                <a:latin typeface="Trebuchet MS"/>
              </a:rPr>
              <a:t>Homework sheet will be sent home on Wednesdays </a:t>
            </a:r>
          </a:p>
          <a:p>
            <a:r>
              <a:rPr lang="en-GB" sz="2400" dirty="0">
                <a:solidFill>
                  <a:schemeClr val="tx2"/>
                </a:solidFill>
                <a:latin typeface="Trebuchet MS"/>
              </a:rPr>
              <a:t>Your child should practise spelling words containing the sound of the </a:t>
            </a:r>
            <a:r>
              <a:rPr lang="en-GB" sz="2400" dirty="0" err="1">
                <a:solidFill>
                  <a:schemeClr val="tx2"/>
                </a:solidFill>
                <a:latin typeface="Trebuchet MS"/>
              </a:rPr>
              <a:t>the</a:t>
            </a:r>
            <a:r>
              <a:rPr lang="en-GB" sz="2400" dirty="0">
                <a:solidFill>
                  <a:schemeClr val="tx2"/>
                </a:solidFill>
                <a:latin typeface="Trebuchet MS"/>
              </a:rPr>
              <a:t> week's spelling rules, using a method of their choice. </a:t>
            </a:r>
          </a:p>
          <a:p>
            <a:r>
              <a:rPr lang="en-GB" sz="2400" dirty="0">
                <a:solidFill>
                  <a:schemeClr val="tx2"/>
                </a:solidFill>
                <a:latin typeface="Trebuchet MS"/>
              </a:rPr>
              <a:t>The weekly spelling overview is available on the school website.</a:t>
            </a:r>
          </a:p>
          <a:p>
            <a:r>
              <a:rPr lang="en-GB" sz="2400" dirty="0"/>
              <a:t>A grid of spelling practice ideas has been sent home and is attached on the next slide.</a:t>
            </a:r>
          </a:p>
          <a:p>
            <a:r>
              <a:rPr lang="en-GB" sz="2400" dirty="0"/>
              <a:t>Children are tested on 10  Y5/6 spellings including Y5/6 Common Exception words. </a:t>
            </a:r>
          </a:p>
          <a:p>
            <a:r>
              <a:rPr lang="en-GB" sz="2400" dirty="0"/>
              <a:t>The more practice they do, the better they will be at spelling.</a:t>
            </a:r>
          </a:p>
          <a:p>
            <a:r>
              <a:rPr lang="en-GB" sz="2400" dirty="0"/>
              <a:t>Tested on a Tuesday in homework book up to 10 words and scores recorded </a:t>
            </a:r>
          </a:p>
          <a:p>
            <a:r>
              <a:rPr lang="en-GB" sz="2400" dirty="0"/>
              <a:t>Children have a class spelling book for activities Monday-Thursday </a:t>
            </a:r>
          </a:p>
        </p:txBody>
      </p:sp>
    </p:spTree>
    <p:extLst>
      <p:ext uri="{BB962C8B-B14F-4D97-AF65-F5344CB8AC3E}">
        <p14:creationId xmlns:p14="http://schemas.microsoft.com/office/powerpoint/2010/main" val="820731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D7509-352D-E0DD-F091-828C2B45EE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BC9216-ECD0-E344-4AEE-96AFE4523D00}"/>
              </a:ext>
            </a:extLst>
          </p:cNvPr>
          <p:cNvSpPr>
            <a:spLocks noGrp="1"/>
          </p:cNvSpPr>
          <p:nvPr>
            <p:ph type="title"/>
          </p:nvPr>
        </p:nvSpPr>
        <p:spPr>
          <a:xfrm>
            <a:off x="677334" y="609600"/>
            <a:ext cx="8596668" cy="715617"/>
          </a:xfrm>
        </p:spPr>
        <p:txBody>
          <a:bodyPr>
            <a:noAutofit/>
          </a:bodyPr>
          <a:lstStyle/>
          <a:p>
            <a:r>
              <a:rPr lang="en-GB" sz="5400"/>
              <a:t>Spelling Practice Ideas</a:t>
            </a:r>
            <a:endParaRPr lang="en-GB" sz="5400" dirty="0"/>
          </a:p>
        </p:txBody>
      </p:sp>
      <p:pic>
        <p:nvPicPr>
          <p:cNvPr id="6" name="Picture 5" descr="A white grid with black text&#10;&#10;AI-generated content may be incorrect.">
            <a:extLst>
              <a:ext uri="{FF2B5EF4-FFF2-40B4-BE49-F238E27FC236}">
                <a16:creationId xmlns:a16="http://schemas.microsoft.com/office/drawing/2014/main" id="{FAF7E638-E88D-D34F-B0FF-1994B6B780CB}"/>
              </a:ext>
            </a:extLst>
          </p:cNvPr>
          <p:cNvPicPr>
            <a:picLocks noChangeAspect="1"/>
          </p:cNvPicPr>
          <p:nvPr/>
        </p:nvPicPr>
        <p:blipFill>
          <a:blip r:embed="rId2"/>
          <a:stretch>
            <a:fillRect/>
          </a:stretch>
        </p:blipFill>
        <p:spPr>
          <a:xfrm>
            <a:off x="581025" y="1519238"/>
            <a:ext cx="9001125" cy="5076825"/>
          </a:xfrm>
          <a:prstGeom prst="rect">
            <a:avLst/>
          </a:prstGeom>
        </p:spPr>
      </p:pic>
    </p:spTree>
    <p:extLst>
      <p:ext uri="{BB962C8B-B14F-4D97-AF65-F5344CB8AC3E}">
        <p14:creationId xmlns:p14="http://schemas.microsoft.com/office/powerpoint/2010/main" val="2550183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dirty="0"/>
              <a:t>Homework - Maths</a:t>
            </a:r>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3" y="1669774"/>
            <a:ext cx="10693031" cy="5009321"/>
          </a:xfrm>
        </p:spPr>
        <p:txBody>
          <a:bodyPr>
            <a:normAutofit/>
          </a:bodyPr>
          <a:lstStyle/>
          <a:p>
            <a:r>
              <a:rPr lang="en-GB" sz="2000" dirty="0"/>
              <a:t>Your child has a maths homework book which they work in both at school and at home. </a:t>
            </a:r>
          </a:p>
          <a:p>
            <a:r>
              <a:rPr lang="en-GB" sz="2000" dirty="0"/>
              <a:t>They need it in school on a Tuesday and Thursday.</a:t>
            </a:r>
          </a:p>
          <a:p>
            <a:r>
              <a:rPr lang="en-GB" sz="2000" dirty="0"/>
              <a:t>They are currently working their way through the 99 Club: 11 club, 22 club, 33 club…….99 club, bronze, silver, gold.</a:t>
            </a:r>
          </a:p>
          <a:p>
            <a:r>
              <a:rPr lang="en-GB" sz="2000" dirty="0"/>
              <a:t>They are tested on times tables.</a:t>
            </a:r>
          </a:p>
          <a:p>
            <a:r>
              <a:rPr lang="en-GB" sz="2000" dirty="0"/>
              <a:t>If they complete a grid within 5 minutes, it is marked. If they don’t, it is not.</a:t>
            </a:r>
          </a:p>
          <a:p>
            <a:r>
              <a:rPr lang="en-GB" sz="2000" dirty="0"/>
              <a:t>100% means the child moves to the next level.</a:t>
            </a:r>
          </a:p>
          <a:p>
            <a:r>
              <a:rPr lang="en-GB" sz="2000" dirty="0"/>
              <a:t>Please practise at least three times a week.</a:t>
            </a:r>
          </a:p>
          <a:p>
            <a:r>
              <a:rPr lang="en-GB" sz="2000" dirty="0"/>
              <a:t>All club sheets are available on the school website. </a:t>
            </a:r>
          </a:p>
          <a:p>
            <a:r>
              <a:rPr lang="en-GB" sz="2000" dirty="0"/>
              <a:t>Maths homework sheet will be given out in yellow book Friday to be completed by Thursday the following week</a:t>
            </a:r>
          </a:p>
          <a:p>
            <a:endParaRPr lang="en-GB" sz="2000" dirty="0"/>
          </a:p>
          <a:p>
            <a:endParaRPr lang="en-GB" sz="2000" dirty="0"/>
          </a:p>
        </p:txBody>
      </p:sp>
    </p:spTree>
    <p:extLst>
      <p:ext uri="{BB962C8B-B14F-4D97-AF65-F5344CB8AC3E}">
        <p14:creationId xmlns:p14="http://schemas.microsoft.com/office/powerpoint/2010/main" val="328681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dirty="0"/>
              <a:t>Trips and events</a:t>
            </a:r>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3" y="1497496"/>
            <a:ext cx="10215953" cy="4750903"/>
          </a:xfrm>
        </p:spPr>
        <p:txBody>
          <a:bodyPr vert="horz" lIns="91440" tIns="45720" rIns="91440" bIns="45720" rtlCol="0" anchor="t">
            <a:noAutofit/>
          </a:bodyPr>
          <a:lstStyle/>
          <a:p>
            <a:r>
              <a:rPr lang="en-GB" sz="2200" dirty="0"/>
              <a:t>Please check the calendar on class dojo regularly.</a:t>
            </a:r>
          </a:p>
          <a:p>
            <a:r>
              <a:rPr lang="en-GB" sz="2200" dirty="0"/>
              <a:t>14-16 September PGL Residential- an information meeting has taken place and presentation posted on class dojo. </a:t>
            </a:r>
            <a:r>
              <a:rPr lang="en-GB" sz="2200" dirty="0">
                <a:solidFill>
                  <a:srgbClr val="FF0000"/>
                </a:solidFill>
              </a:rPr>
              <a:t>PLEASE FILL IN A PERMISSION FORM                                                                   </a:t>
            </a:r>
            <a:r>
              <a:rPr lang="en-GB" sz="2200" dirty="0"/>
              <a:t>Please email/speak to Mrs Roberts/Miss Kershaw if you have any further questions.</a:t>
            </a:r>
          </a:p>
          <a:p>
            <a:r>
              <a:rPr lang="en-GB" sz="2200" dirty="0"/>
              <a:t>Monday 12</a:t>
            </a:r>
            <a:r>
              <a:rPr lang="en-GB" sz="2200" baseline="30000" dirty="0"/>
              <a:t>th</a:t>
            </a:r>
            <a:r>
              <a:rPr lang="en-GB" sz="2200" dirty="0"/>
              <a:t> October – Autumn walk 1.30-3.30 pm </a:t>
            </a:r>
            <a:r>
              <a:rPr lang="en-GB" sz="2200" dirty="0" err="1"/>
              <a:t>Wincle</a:t>
            </a:r>
            <a:r>
              <a:rPr lang="en-GB" sz="2200" dirty="0"/>
              <a:t> area</a:t>
            </a:r>
          </a:p>
          <a:p>
            <a:endParaRPr lang="en-GB" sz="2200" dirty="0"/>
          </a:p>
          <a:p>
            <a:r>
              <a:rPr lang="en-GB" sz="2200" b="1" u="sng" dirty="0"/>
              <a:t>Trips and events in the planning stages: </a:t>
            </a:r>
          </a:p>
          <a:p>
            <a:r>
              <a:rPr lang="en-GB" sz="2200" dirty="0"/>
              <a:t>Macclesfield Academy Science afternoon</a:t>
            </a:r>
          </a:p>
          <a:p>
            <a:r>
              <a:rPr lang="en-GB" sz="2200" dirty="0"/>
              <a:t>Bikeability – level 1 on the school playground </a:t>
            </a:r>
          </a:p>
          <a:p>
            <a:r>
              <a:rPr lang="en-GB" sz="2200" dirty="0"/>
              <a:t>Bikeability - level 2 Macclesfield Leisure Centre</a:t>
            </a:r>
          </a:p>
          <a:p>
            <a:endParaRPr lang="en-GB" sz="2200" dirty="0"/>
          </a:p>
        </p:txBody>
      </p:sp>
    </p:spTree>
    <p:extLst>
      <p:ext uri="{BB962C8B-B14F-4D97-AF65-F5344CB8AC3E}">
        <p14:creationId xmlns:p14="http://schemas.microsoft.com/office/powerpoint/2010/main" val="4232607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dirty="0"/>
              <a:t>When and how we assess</a:t>
            </a:r>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3" y="1497497"/>
            <a:ext cx="9791883" cy="4651512"/>
          </a:xfrm>
        </p:spPr>
        <p:txBody>
          <a:bodyPr vert="horz" lIns="91440" tIns="45720" rIns="91440" bIns="45720" rtlCol="0" anchor="t">
            <a:noAutofit/>
          </a:bodyPr>
          <a:lstStyle/>
          <a:p>
            <a:r>
              <a:rPr lang="en-GB" sz="2000" dirty="0"/>
              <a:t>Continually assessing across the curriculum using mini tests</a:t>
            </a:r>
          </a:p>
          <a:p>
            <a:r>
              <a:rPr lang="en-GB" sz="2000" dirty="0"/>
              <a:t>Maths, English and some afternoon subjects will be marked by staff.</a:t>
            </a:r>
          </a:p>
          <a:p>
            <a:r>
              <a:rPr lang="en-GB" sz="2000" dirty="0"/>
              <a:t>Live marking where possible with verbal feedback from staff</a:t>
            </a:r>
          </a:p>
          <a:p>
            <a:r>
              <a:rPr lang="en-GB" sz="2000" dirty="0"/>
              <a:t>Assessment week – mixture of shorter tests over several days and some longer tests for Y6 to learn test techniques</a:t>
            </a:r>
          </a:p>
          <a:p>
            <a:r>
              <a:rPr lang="en-GB" sz="2000" dirty="0"/>
              <a:t>Half way through each term, there will be a teachers at Parents’ Evening for an update on your child’s progress and attainment gathered.</a:t>
            </a:r>
          </a:p>
          <a:p>
            <a:r>
              <a:rPr lang="en-GB" sz="2000" dirty="0"/>
              <a:t>At the end of each term,  a data letter will outline your child’s progress and attainment.</a:t>
            </a:r>
          </a:p>
          <a:p>
            <a:r>
              <a:rPr lang="en-GB" sz="2000" dirty="0"/>
              <a:t>If there are any concerns you will be contacted and we also ask you to let us know if you have any concerns</a:t>
            </a:r>
          </a:p>
        </p:txBody>
      </p:sp>
    </p:spTree>
    <p:extLst>
      <p:ext uri="{BB962C8B-B14F-4D97-AF65-F5344CB8AC3E}">
        <p14:creationId xmlns:p14="http://schemas.microsoft.com/office/powerpoint/2010/main" val="357335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7173F-D9B8-6E0B-F5C2-79DD66916ED5}"/>
              </a:ext>
            </a:extLst>
          </p:cNvPr>
          <p:cNvSpPr>
            <a:spLocks noGrp="1"/>
          </p:cNvSpPr>
          <p:nvPr>
            <p:ph type="title"/>
          </p:nvPr>
        </p:nvSpPr>
        <p:spPr/>
        <p:txBody>
          <a:bodyPr/>
          <a:lstStyle/>
          <a:p>
            <a:r>
              <a:rPr lang="en-US" dirty="0"/>
              <a:t>School Websites</a:t>
            </a:r>
            <a:endParaRPr lang="en-GB" dirty="0"/>
          </a:p>
        </p:txBody>
      </p:sp>
      <p:sp>
        <p:nvSpPr>
          <p:cNvPr id="3" name="Content Placeholder 2">
            <a:extLst>
              <a:ext uri="{FF2B5EF4-FFF2-40B4-BE49-F238E27FC236}">
                <a16:creationId xmlns:a16="http://schemas.microsoft.com/office/drawing/2014/main" id="{BA9B9325-F6AD-9C0C-C955-838AA57077E7}"/>
              </a:ext>
            </a:extLst>
          </p:cNvPr>
          <p:cNvSpPr>
            <a:spLocks noGrp="1"/>
          </p:cNvSpPr>
          <p:nvPr>
            <p:ph idx="1"/>
          </p:nvPr>
        </p:nvSpPr>
        <p:spPr>
          <a:xfrm>
            <a:off x="677334" y="1405289"/>
            <a:ext cx="8596668" cy="4636074"/>
          </a:xfrm>
        </p:spPr>
        <p:txBody>
          <a:bodyPr>
            <a:normAutofit lnSpcReduction="10000"/>
          </a:bodyPr>
          <a:lstStyle/>
          <a:p>
            <a:r>
              <a:rPr lang="en-US" dirty="0"/>
              <a:t>In daily teaching and learning, the children access a range of educational websites to research information, play </a:t>
            </a:r>
            <a:r>
              <a:rPr lang="en-US" dirty="0" err="1"/>
              <a:t>games,complete</a:t>
            </a:r>
            <a:r>
              <a:rPr lang="en-US" dirty="0"/>
              <a:t> activities and watch videos.</a:t>
            </a:r>
          </a:p>
          <a:p>
            <a:r>
              <a:rPr lang="en-US" dirty="0"/>
              <a:t>Key educational websites used include: Purple Mash, White </a:t>
            </a:r>
            <a:r>
              <a:rPr lang="en-US" dirty="0" err="1"/>
              <a:t>Rose,NCETM</a:t>
            </a:r>
            <a:r>
              <a:rPr lang="en-US" dirty="0"/>
              <a:t> mathsframe.co.uk, topmarks.com, timestables.co.uk, Master The Curriculum, BBC Bitesize, Dyslexia Gold, </a:t>
            </a:r>
            <a:r>
              <a:rPr lang="en-US" dirty="0" err="1"/>
              <a:t>Kiddle,Nessy</a:t>
            </a:r>
            <a:r>
              <a:rPr lang="en-US" dirty="0"/>
              <a:t> Spelling, STEM Science including </a:t>
            </a:r>
            <a:r>
              <a:rPr lang="en-US" dirty="0" err="1"/>
              <a:t>Explorify</a:t>
            </a:r>
            <a:r>
              <a:rPr lang="en-US" dirty="0"/>
              <a:t>, </a:t>
            </a:r>
            <a:r>
              <a:rPr lang="en-US" dirty="0" err="1"/>
              <a:t>Questful</a:t>
            </a:r>
            <a:r>
              <a:rPr lang="en-US" dirty="0"/>
              <a:t> RE Diocese of Blackburn resources, cavelanguages.com, greenmouse.com.</a:t>
            </a:r>
          </a:p>
          <a:p>
            <a:r>
              <a:rPr lang="en-US" dirty="0"/>
              <a:t>Teachers and support staff may also use other websites to support their teaching. These are all viewed prior to the lesson to ensure they are safe and appropriate.</a:t>
            </a:r>
          </a:p>
          <a:p>
            <a:r>
              <a:rPr lang="en-US" dirty="0"/>
              <a:t>These websites include: </a:t>
            </a:r>
            <a:r>
              <a:rPr lang="en-US" dirty="0" err="1"/>
              <a:t>Youtube</a:t>
            </a:r>
            <a:r>
              <a:rPr lang="en-US" dirty="0"/>
              <a:t>.</a:t>
            </a:r>
          </a:p>
          <a:p>
            <a:r>
              <a:rPr lang="en-US" dirty="0"/>
              <a:t>If the children choose to watch a film as their class treat, Disney Plus or Netflix may be used to stream the film. Films will be selected in line with the MPA movie rating system.</a:t>
            </a:r>
            <a:endParaRPr lang="en-GB" dirty="0"/>
          </a:p>
        </p:txBody>
      </p:sp>
    </p:spTree>
    <p:extLst>
      <p:ext uri="{BB962C8B-B14F-4D97-AF65-F5344CB8AC3E}">
        <p14:creationId xmlns:p14="http://schemas.microsoft.com/office/powerpoint/2010/main" val="308063498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77F13FCEADFBE4E9090D05C8E15EDC6" ma:contentTypeVersion="13" ma:contentTypeDescription="Create a new document." ma:contentTypeScope="" ma:versionID="a4400d92b06f292f496fff39b3f77d0b">
  <xsd:schema xmlns:xsd="http://www.w3.org/2001/XMLSchema" xmlns:xs="http://www.w3.org/2001/XMLSchema" xmlns:p="http://schemas.microsoft.com/office/2006/metadata/properties" xmlns:ns3="e1f689f2-4d29-4fe9-8ef4-d9bc93e12775" targetNamespace="http://schemas.microsoft.com/office/2006/metadata/properties" ma:root="true" ma:fieldsID="cc38b7f6b942474b02641a021b556be9" ns3:_="">
    <xsd:import namespace="e1f689f2-4d29-4fe9-8ef4-d9bc93e12775"/>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_activity"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element ref="ns3:MediaServiceSearchProperties"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f689f2-4d29-4fe9-8ef4-d9bc93e127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_activity" ma:index="12" nillable="true" ma:displayName="_activity" ma:hidden="true" ma:internalName="_activity">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1f689f2-4d29-4fe9-8ef4-d9bc93e12775" xsi:nil="true"/>
  </documentManagement>
</p:properties>
</file>

<file path=customXml/itemProps1.xml><?xml version="1.0" encoding="utf-8"?>
<ds:datastoreItem xmlns:ds="http://schemas.openxmlformats.org/officeDocument/2006/customXml" ds:itemID="{5E0C43CB-77E6-4E35-BAFF-6308536A0C5A}">
  <ds:schemaRefs>
    <ds:schemaRef ds:uri="http://schemas.microsoft.com/sharepoint/v3/contenttype/forms"/>
  </ds:schemaRefs>
</ds:datastoreItem>
</file>

<file path=customXml/itemProps2.xml><?xml version="1.0" encoding="utf-8"?>
<ds:datastoreItem xmlns:ds="http://schemas.openxmlformats.org/officeDocument/2006/customXml" ds:itemID="{A9F5227B-074F-4795-9805-B08145861F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f689f2-4d29-4fe9-8ef4-d9bc93e127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56A877-D1B1-412E-B4F9-9A9AA89D7496}">
  <ds:schemaRefs>
    <ds:schemaRef ds:uri="http://schemas.microsoft.com/office/infopath/2007/PartnerControls"/>
    <ds:schemaRef ds:uri="http://schemas.microsoft.com/office/2006/documentManagement/types"/>
    <ds:schemaRef ds:uri="http://schemas.microsoft.com/office/2006/metadata/properties"/>
    <ds:schemaRef ds:uri="http://purl.org/dc/elements/1.1/"/>
    <ds:schemaRef ds:uri="e1f689f2-4d29-4fe9-8ef4-d9bc93e12775"/>
    <ds:schemaRef ds:uri="http://purl.org/dc/terms/"/>
    <ds:schemaRef ds:uri="http://www.w3.org/XML/1998/namespace"/>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Facet</Template>
  <TotalTime>5365</TotalTime>
  <Words>1621</Words>
  <Application>Microsoft Office PowerPoint</Application>
  <PresentationFormat>Widescreen</PresentationFormat>
  <Paragraphs>121</Paragraphs>
  <Slides>18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Comic Sans MS</vt:lpstr>
      <vt:lpstr>Trebuchet MS</vt:lpstr>
      <vt:lpstr>Wingdings 3</vt:lpstr>
      <vt:lpstr>Facet</vt:lpstr>
      <vt:lpstr>Meet The Teacher   Jupiter September 2026  </vt:lpstr>
      <vt:lpstr>Staff In Class</vt:lpstr>
      <vt:lpstr>Timetable Autumn 2026</vt:lpstr>
      <vt:lpstr>Daily Routine</vt:lpstr>
      <vt:lpstr>Jupiter Long Term Plan – 2026-27</vt:lpstr>
      <vt:lpstr>Zones of Regulation</vt:lpstr>
      <vt:lpstr>Rewards and Sanctions</vt:lpstr>
      <vt:lpstr>Non-negotiables –  presentation star awards</vt:lpstr>
      <vt:lpstr>PowerPoint Presentation</vt:lpstr>
      <vt:lpstr>PowerPoint Presentation</vt:lpstr>
      <vt:lpstr>PowerPoint Presentation</vt:lpstr>
      <vt:lpstr>Homework - Reading</vt:lpstr>
      <vt:lpstr>Homework - Spelling</vt:lpstr>
      <vt:lpstr>Spelling Practice Ideas</vt:lpstr>
      <vt:lpstr>Homework - Maths</vt:lpstr>
      <vt:lpstr>Trips and events</vt:lpstr>
      <vt:lpstr>When and how we assess</vt:lpstr>
      <vt:lpstr>School Websites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 - Jupiter</dc:title>
  <dc:creator>Wincle Primary Head</dc:creator>
  <cp:lastModifiedBy>Wincle Primary Head</cp:lastModifiedBy>
  <cp:revision>297</cp:revision>
  <dcterms:created xsi:type="dcterms:W3CDTF">2024-09-10T19:51:13Z</dcterms:created>
  <dcterms:modified xsi:type="dcterms:W3CDTF">2026-09-13T16:42:35Z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0x010100C77F13FCEADFBE4E9090D05C8E15EDC6</vt:lpwstr>
  </property>
</Properties>
</file>