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70" r:id="rId5"/>
    <p:sldId id="272" r:id="rId6"/>
    <p:sldId id="259" r:id="rId7"/>
    <p:sldId id="265" r:id="rId8"/>
    <p:sldId id="281" r:id="rId9"/>
    <p:sldId id="283" r:id="rId10"/>
    <p:sldId id="277" r:id="rId11"/>
    <p:sldId id="282" r:id="rId12"/>
    <p:sldId id="275" r:id="rId13"/>
    <p:sldId id="279" r:id="rId14"/>
    <p:sldId id="261" r:id="rId15"/>
    <p:sldId id="278" r:id="rId16"/>
    <p:sldId id="276" r:id="rId17"/>
    <p:sldId id="268" r:id="rId18"/>
    <p:sldId id="271" r:id="rId19"/>
    <p:sldId id="280" r:id="rId20"/>
    <p:sldId id="260" r:id="rId21"/>
    <p:sldId id="264" r:id="rId22"/>
    <p:sldId id="262" r:id="rId23"/>
    <p:sldId id="274" r:id="rId24"/>
    <p:sldId id="26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5" d="100"/>
          <a:sy n="85" d="100"/>
        </p:scale>
        <p:origin x="1378"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8F47433-E938-4887-9923-4B49F0DC5D3D}" type="datetimeFigureOut">
              <a:rPr lang="en-US" smtClean="0"/>
              <a:pPr/>
              <a:t>6/4/2026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98379AE-3E05-4F28-9851-AC17C08331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8F47433-E938-4887-9923-4B49F0DC5D3D}"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8379AE-3E05-4F28-9851-AC17C083312C}"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8F47433-E938-4887-9923-4B49F0DC5D3D}"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8379AE-3E05-4F28-9851-AC17C083312C}"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8F47433-E938-4887-9923-4B49F0DC5D3D}"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8379AE-3E05-4F28-9851-AC17C083312C}"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8F47433-E938-4887-9923-4B49F0DC5D3D}" type="datetimeFigureOut">
              <a:rPr lang="en-US" smtClean="0"/>
              <a:pPr/>
              <a:t>6/4/2026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8379AE-3E05-4F28-9851-AC17C083312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8F47433-E938-4887-9923-4B49F0DC5D3D}" type="datetimeFigureOut">
              <a:rPr lang="en-US" smtClean="0"/>
              <a:pPr/>
              <a:t>6/4/2026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8379AE-3E05-4F28-9851-AC17C083312C}"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F47433-E938-4887-9923-4B49F0DC5D3D}" type="datetimeFigureOut">
              <a:rPr lang="en-US" smtClean="0"/>
              <a:pPr/>
              <a:t>6/4/2026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8379AE-3E05-4F28-9851-AC17C08331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8F47433-E938-4887-9923-4B49F0DC5D3D}"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8379AE-3E05-4F28-9851-AC17C083312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8F47433-E938-4887-9923-4B49F0DC5D3D}" type="datetimeFigureOut">
              <a:rPr lang="en-US" smtClean="0"/>
              <a:pPr/>
              <a:t>6/4/2026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98379AE-3E05-4F28-9851-AC17C083312C}"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8F47433-E938-4887-9923-4B49F0DC5D3D}"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8379AE-3E05-4F28-9851-AC17C08331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8F47433-E938-4887-9923-4B49F0DC5D3D}"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8379AE-3E05-4F28-9851-AC17C08331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8F47433-E938-4887-9923-4B49F0DC5D3D}" type="datetimeFigureOut">
              <a:rPr lang="en-US" smtClean="0"/>
              <a:pPr/>
              <a:t>6/4/2026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98379AE-3E05-4F28-9851-AC17C08331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incleprimaryschool.org/"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facebook.com/Wincle-CE-Primary-Schoo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7589" y="-340273"/>
            <a:ext cx="5612160" cy="1829761"/>
          </a:xfrm>
        </p:spPr>
        <p:txBody>
          <a:bodyPr/>
          <a:lstStyle/>
          <a:p>
            <a:pPr algn="ctr"/>
            <a:r>
              <a:rPr lang="en-GB" dirty="0" err="1"/>
              <a:t>Wincle</a:t>
            </a:r>
            <a:r>
              <a:rPr lang="en-GB" dirty="0"/>
              <a:t> CE Primary School             </a:t>
            </a:r>
            <a:endParaRPr lang="en-US" dirty="0"/>
          </a:p>
        </p:txBody>
      </p:sp>
      <p:pic>
        <p:nvPicPr>
          <p:cNvPr id="23554" name="Picture 2" descr="http://www.schoolswire.org/public/Content_Management/main/images/OceanUpload3596_1350327294240.jpg"/>
          <p:cNvPicPr>
            <a:picLocks noChangeAspect="1" noChangeArrowheads="1"/>
          </p:cNvPicPr>
          <p:nvPr/>
        </p:nvPicPr>
        <p:blipFill>
          <a:blip r:embed="rId2" cstate="print"/>
          <a:srcRect/>
          <a:stretch>
            <a:fillRect/>
          </a:stretch>
        </p:blipFill>
        <p:spPr bwMode="auto">
          <a:xfrm>
            <a:off x="179512" y="1"/>
            <a:ext cx="2528077" cy="3573016"/>
          </a:xfrm>
          <a:prstGeom prst="rect">
            <a:avLst/>
          </a:prstGeom>
          <a:noFill/>
        </p:spPr>
      </p:pic>
      <p:sp>
        <p:nvSpPr>
          <p:cNvPr id="3" name="TextBox 2"/>
          <p:cNvSpPr txBox="1"/>
          <p:nvPr/>
        </p:nvSpPr>
        <p:spPr>
          <a:xfrm>
            <a:off x="4427983" y="5733256"/>
            <a:ext cx="3768751" cy="954107"/>
          </a:xfrm>
          <a:prstGeom prst="rect">
            <a:avLst/>
          </a:prstGeom>
          <a:noFill/>
        </p:spPr>
        <p:txBody>
          <a:bodyPr wrap="square" rtlCol="0">
            <a:spAutoFit/>
          </a:bodyPr>
          <a:lstStyle/>
          <a:p>
            <a:r>
              <a:rPr lang="en-GB" sz="2800" b="1" dirty="0">
                <a:latin typeface="Bradley Hand ITC" panose="03070402050302030203" pitchFamily="66" charset="0"/>
              </a:rPr>
              <a:t>‘Shine Like Stars’</a:t>
            </a:r>
          </a:p>
          <a:p>
            <a:r>
              <a:rPr lang="en-GB" sz="2800" b="1" dirty="0">
                <a:latin typeface="Bradley Hand ITC" panose="03070402050302030203" pitchFamily="66" charset="0"/>
              </a:rPr>
              <a:t>     Philippians 2: 15</a:t>
            </a:r>
          </a:p>
        </p:txBody>
      </p:sp>
      <p:sp>
        <p:nvSpPr>
          <p:cNvPr id="7" name="TextBox 6"/>
          <p:cNvSpPr txBox="1"/>
          <p:nvPr/>
        </p:nvSpPr>
        <p:spPr>
          <a:xfrm>
            <a:off x="18764" y="3606057"/>
            <a:ext cx="8441668" cy="1200329"/>
          </a:xfrm>
          <a:prstGeom prst="rect">
            <a:avLst/>
          </a:prstGeom>
          <a:noFill/>
        </p:spPr>
        <p:txBody>
          <a:bodyPr wrap="square" rtlCol="0">
            <a:spAutoFit/>
          </a:bodyPr>
          <a:lstStyle/>
          <a:p>
            <a:r>
              <a:rPr lang="en-GB" dirty="0">
                <a:solidFill>
                  <a:srgbClr val="002060"/>
                </a:solidFill>
                <a:latin typeface="Comic Sans MS" pitchFamily="66" charset="0"/>
                <a:hlinkClick r:id="rId3"/>
              </a:rPr>
              <a:t>www.wincleprimaryschool.org</a:t>
            </a:r>
            <a:endParaRPr lang="en-GB" dirty="0">
              <a:solidFill>
                <a:srgbClr val="002060"/>
              </a:solidFill>
              <a:latin typeface="Comic Sans MS" pitchFamily="66" charset="0"/>
            </a:endParaRPr>
          </a:p>
          <a:p>
            <a:endParaRPr lang="en-US" dirty="0">
              <a:latin typeface="Comic Sans MS" pitchFamily="66" charset="0"/>
            </a:endParaRPr>
          </a:p>
          <a:p>
            <a:endParaRPr lang="en-GB" dirty="0">
              <a:latin typeface="Comic Sans MS" pitchFamily="66" charset="0"/>
            </a:endParaRPr>
          </a:p>
          <a:p>
            <a:r>
              <a:rPr lang="en-US" dirty="0">
                <a:latin typeface="Comic Sans MS" pitchFamily="66" charset="0"/>
                <a:hlinkClick r:id="rId4"/>
              </a:rPr>
              <a:t>https://www.facebook.com/Wincle-CE-Primary-School-</a:t>
            </a:r>
            <a:r>
              <a:rPr lang="en-US" dirty="0">
                <a:latin typeface="Comic Sans MS" pitchFamily="66" charset="0"/>
              </a:rPr>
              <a:t> </a:t>
            </a:r>
          </a:p>
        </p:txBody>
      </p:sp>
      <p:pic>
        <p:nvPicPr>
          <p:cNvPr id="4" name="Picture 3">
            <a:extLst>
              <a:ext uri="{FF2B5EF4-FFF2-40B4-BE49-F238E27FC236}">
                <a16:creationId xmlns:a16="http://schemas.microsoft.com/office/drawing/2014/main" id="{89B158D3-EA1A-4BA7-9739-EA3B18A02C35}"/>
              </a:ext>
            </a:extLst>
          </p:cNvPr>
          <p:cNvPicPr>
            <a:picLocks noChangeAspect="1"/>
          </p:cNvPicPr>
          <p:nvPr/>
        </p:nvPicPr>
        <p:blipFill>
          <a:blip r:embed="rId5"/>
          <a:stretch>
            <a:fillRect/>
          </a:stretch>
        </p:blipFill>
        <p:spPr>
          <a:xfrm>
            <a:off x="3632156" y="1522529"/>
            <a:ext cx="5223812" cy="2626552"/>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1560" y="260648"/>
            <a:ext cx="8229600" cy="1143000"/>
          </a:xfrm>
        </p:spPr>
        <p:txBody>
          <a:bodyPr/>
          <a:lstStyle/>
          <a:p>
            <a:r>
              <a:rPr lang="en-GB" dirty="0"/>
              <a:t>Welcome...</a:t>
            </a:r>
            <a:endParaRPr lang="en-US" dirty="0"/>
          </a:p>
        </p:txBody>
      </p:sp>
      <p:sp>
        <p:nvSpPr>
          <p:cNvPr id="4" name="Title 2"/>
          <p:cNvSpPr txBox="1">
            <a:spLocks/>
          </p:cNvSpPr>
          <p:nvPr/>
        </p:nvSpPr>
        <p:spPr>
          <a:xfrm>
            <a:off x="611560" y="1916832"/>
            <a:ext cx="8229600" cy="11430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100" b="1" dirty="0">
                <a:solidFill>
                  <a:schemeClr val="tx2"/>
                </a:solidFill>
                <a:effectLst>
                  <a:outerShdw blurRad="31750" dist="25400" dir="5400000" algn="tl" rotWithShape="0">
                    <a:srgbClr val="000000">
                      <a:alpha val="25000"/>
                    </a:srgbClr>
                  </a:outerShdw>
                </a:effectLst>
                <a:latin typeface="+mj-lt"/>
                <a:ea typeface="+mj-ea"/>
                <a:cs typeface="+mj-cs"/>
              </a:rPr>
              <a:t>Introductions...</a:t>
            </a:r>
            <a:endParaRPr kumimoji="0" lang="en-US"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Title 2"/>
          <p:cNvSpPr txBox="1">
            <a:spLocks/>
          </p:cNvSpPr>
          <p:nvPr/>
        </p:nvSpPr>
        <p:spPr>
          <a:xfrm>
            <a:off x="683568" y="3501008"/>
            <a:ext cx="8229600" cy="11430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rPr>
              <a:t>Aims...</a:t>
            </a:r>
            <a:endParaRPr kumimoji="0" lang="en-US"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1026" name="Picture 2" descr="https://sphotos.classdojo.com/dojophotos-final/54611d16f604dec5e6c449d8/2026-04-14/43a6fb423f3dce0b548c60e7bede08724c085d11_9300334b8df1/4031dcf037c9.jpg?Policy=eyJTdGF0ZW1lbnQiOlt7IlJlc291cmNlIjoiaHR0cHM6Ly9zcGhvdG9zLmNsYXNzZG9qby5jb20vZG9qb3Bob3Rvcy1maW5hbC81NDYxMWQxNmY2MDRkZWM1ZTZjNDQ5ZDgvMjAyNi0wNC0xNC80M2E2ZmI0MjNmM2RjZTBiNTQ4YzYwZTdiZWRlMDg3MjRjMDg1ZDExXzkzMDAzMzRiOGRmMS80MDMxZGNmMDM3YzkuanBnKiIsIkNvbmRpdGlvbiI6eyJEYXRlTGVzc1RoYW4iOnsiQVdTOkVwb2NoVGltZSI6MTc4MDQ5ODgwMH19fV19&amp;Key-Pair-Id=K2LDY3TZNMZIR5&amp;Signature=fIT54zxbyVtZX0wuogEcvRrjsLITEP6VC9CDGNyKKeETSFlosUga2Ro5tc-P9zaYKYuwC5s~FJx1oRBCHexhqB427OUMizUMpGR7OejFNgf4SQuCTx2FXFIOCQbZrUDtbZ~BlxqUDw8Qb-n9Z2PsLwpdZG1qfAZYg5SCMNSoPisVAisWCmIVtkITaizLJtWMc65-HuMt30XreUKuALJnw5uViTCwJyhWlm79ai7Ak-gUvuX0ikJRBLzEEWtBVCKOw-ewFEI4i-FOZgn~~oNOj7BZkbP3i56a52AOoELXPldaaIvjVXZTtxuja91AUxASXuu4BtobvLkcnLGd-TADEQ__&amp;w=500">
            <a:extLst>
              <a:ext uri="{FF2B5EF4-FFF2-40B4-BE49-F238E27FC236}">
                <a16:creationId xmlns:a16="http://schemas.microsoft.com/office/drawing/2014/main" id="{8C5B5BD1-FBDD-41A1-BCFF-8061E12CC5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3059832"/>
            <a:ext cx="4762500" cy="357187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0528" y="1166018"/>
            <a:ext cx="8964488" cy="4525963"/>
          </a:xfrm>
        </p:spPr>
        <p:txBody>
          <a:bodyPr/>
          <a:lstStyle/>
          <a:p>
            <a:pPr marL="109728" indent="0" algn="ctr">
              <a:buNone/>
            </a:pPr>
            <a:r>
              <a:rPr lang="en-GB" i="1" dirty="0">
                <a:solidFill>
                  <a:srgbClr val="0070C0"/>
                </a:solidFill>
              </a:rPr>
              <a:t>Wincle School creates an enriching and outstanding rural education. We nurture the whole individual: body, mind and soul, inspiring rounded, happy, courageous children who shine in all that they say and do. Our children exhibit a passion for learning, a confident faith, a loving concern for community and an inclusive respect for all.</a:t>
            </a:r>
          </a:p>
          <a:p>
            <a:pPr algn="ctr"/>
            <a:endParaRPr lang="en-US" dirty="0"/>
          </a:p>
        </p:txBody>
      </p:sp>
      <p:sp>
        <p:nvSpPr>
          <p:cNvPr id="3" name="Title 2"/>
          <p:cNvSpPr>
            <a:spLocks noGrp="1"/>
          </p:cNvSpPr>
          <p:nvPr>
            <p:ph type="title"/>
          </p:nvPr>
        </p:nvSpPr>
        <p:spPr/>
        <p:txBody>
          <a:bodyPr/>
          <a:lstStyle/>
          <a:p>
            <a:r>
              <a:rPr lang="en-GB" dirty="0"/>
              <a:t>Our Christian vision:</a:t>
            </a:r>
            <a:endParaRPr lang="en-US" dirty="0"/>
          </a:p>
        </p:txBody>
      </p:sp>
      <p:pic>
        <p:nvPicPr>
          <p:cNvPr id="2050" name="Picture 2" descr="https://sphotos.classdojo.com/dojophotos-final/796960be43600e1236843d53/2026-02-27/fb1c85491801e39fa85ce8f50362409b7d2d5c8e_03e6f452d4fd/dc4f25a7c4da.jpg?Policy=eyJTdGF0ZW1lbnQiOlt7IlJlc291cmNlIjoiaHR0cHM6Ly9zcGhvdG9zLmNsYXNzZG9qby5jb20vZG9qb3Bob3Rvcy1maW5hbC83OTY5NjBiZTQzNjAwZTEyMzY4NDNkNTMvMjAyNi0wMi0yNy9mYjFjODU0OTE4MDFlMzlmYTg1Y2U4ZjUwMzYyNDA5YjdkMmQ1YzhlXzAzZTZmNDUyZDRmZC9kYzRmMjVhN2M0ZGEuanBnKiIsIkNvbmRpdGlvbiI6eyJEYXRlTGVzc1RoYW4iOnsiQVdTOkVwb2NoVGltZSI6MTc4MDQ5ODgwMH19fV19&amp;Key-Pair-Id=K2LDY3TZNMZIR5&amp;Signature=HZVeplfkNf4ux~qbTtqIOR~8Qg7Z-mOqx4isBu3QU7mTYdlbuikZ~uzXCRfVUVyctWxSggpY4IJeh-Pm5L5Mu7bLp2xIFbG386B73WAxWNurLo5kKUiV-kNxVDAq2tUYcjd-4begTk0z1pkBWKFiUfbE1yGwbQzSyeYosTq~uPmILTFYnk0fXZOtgLY6hpM~jwnXa4V4L2LOOoW9K3Hxuqu0kwEOM0aoSqGv0XgsBhbxWcklf9h7z11py5m~dr10Cnq58U7uG2IFqjfUnfnAjf7f-uUXS6Jx0WpZHBooc5e1uFIJIPV4Oo6LT1ho1GeP-FPfyR8MlBTWgWttEGkZVQ__&amp;w=500">
            <a:extLst>
              <a:ext uri="{FF2B5EF4-FFF2-40B4-BE49-F238E27FC236}">
                <a16:creationId xmlns:a16="http://schemas.microsoft.com/office/drawing/2014/main" id="{46E7DDF0-C28B-4FD1-B309-CAF9FE50A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4242830"/>
            <a:ext cx="3312368" cy="248427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06090"/>
          </a:xfrm>
        </p:spPr>
        <p:txBody>
          <a:bodyPr>
            <a:normAutofit fontScale="90000"/>
          </a:bodyPr>
          <a:lstStyle/>
          <a:p>
            <a:r>
              <a:rPr lang="en-GB" dirty="0"/>
              <a:t>Shine like stars! </a:t>
            </a:r>
            <a:endParaRPr lang="en-US" dirty="0"/>
          </a:p>
        </p:txBody>
      </p:sp>
      <p:pic>
        <p:nvPicPr>
          <p:cNvPr id="4" name="Picture 3" descr="download.png"/>
          <p:cNvPicPr/>
          <p:nvPr/>
        </p:nvPicPr>
        <p:blipFill>
          <a:blip r:embed="rId2" cstate="print"/>
          <a:stretch>
            <a:fillRect/>
          </a:stretch>
        </p:blipFill>
        <p:spPr>
          <a:xfrm>
            <a:off x="6065760" y="80223"/>
            <a:ext cx="2631385" cy="1643270"/>
          </a:xfrm>
          <a:prstGeom prst="rect">
            <a:avLst/>
          </a:prstGeom>
        </p:spPr>
      </p:pic>
      <p:pic>
        <p:nvPicPr>
          <p:cNvPr id="1026" name="Picture 2"/>
          <p:cNvPicPr>
            <a:picLocks noGrp="1" noChangeAspect="1" noChangeArrowheads="1"/>
          </p:cNvPicPr>
          <p:nvPr>
            <p:ph idx="1"/>
          </p:nvPr>
        </p:nvPicPr>
        <p:blipFill rotWithShape="1">
          <a:blip r:embed="rId3" cstate="print"/>
          <a:srcRect l="21125" t="44236" r="21200" b="12970"/>
          <a:stretch/>
        </p:blipFill>
        <p:spPr bwMode="auto">
          <a:xfrm>
            <a:off x="322925" y="1642779"/>
            <a:ext cx="8737909" cy="40522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3376E-A7F6-42F5-9278-36E97746AF1D}"/>
              </a:ext>
            </a:extLst>
          </p:cNvPr>
          <p:cNvSpPr>
            <a:spLocks noGrp="1"/>
          </p:cNvSpPr>
          <p:nvPr>
            <p:ph type="title"/>
          </p:nvPr>
        </p:nvSpPr>
        <p:spPr/>
        <p:txBody>
          <a:bodyPr/>
          <a:lstStyle/>
          <a:p>
            <a:r>
              <a:rPr lang="en-GB" dirty="0"/>
              <a:t>Celebrating….</a:t>
            </a:r>
          </a:p>
        </p:txBody>
      </p:sp>
      <p:pic>
        <p:nvPicPr>
          <p:cNvPr id="4" name="Picture 3">
            <a:extLst>
              <a:ext uri="{FF2B5EF4-FFF2-40B4-BE49-F238E27FC236}">
                <a16:creationId xmlns:a16="http://schemas.microsoft.com/office/drawing/2014/main" id="{CBEAC77F-C895-4AAD-8983-C6167FAB5C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9108" y="1301568"/>
            <a:ext cx="3471400" cy="4649722"/>
          </a:xfrm>
          <a:prstGeom prst="rect">
            <a:avLst/>
          </a:prstGeom>
          <a:ln w="228600" cap="sq" cmpd="thickThin">
            <a:solidFill>
              <a:srgbClr val="000000"/>
            </a:solidFill>
            <a:prstDash val="solid"/>
            <a:miter lim="800000"/>
          </a:ln>
          <a:effectLst>
            <a:innerShdw blurRad="76200">
              <a:srgbClr val="000000"/>
            </a:innerShdw>
          </a:effectLst>
        </p:spPr>
      </p:pic>
      <p:sp>
        <p:nvSpPr>
          <p:cNvPr id="5" name="Content Placeholder 4">
            <a:extLst>
              <a:ext uri="{FF2B5EF4-FFF2-40B4-BE49-F238E27FC236}">
                <a16:creationId xmlns:a16="http://schemas.microsoft.com/office/drawing/2014/main" id="{5C0223C3-7CD1-4E21-9FB7-C404D1FD6313}"/>
              </a:ext>
            </a:extLst>
          </p:cNvPr>
          <p:cNvSpPr>
            <a:spLocks noGrp="1"/>
          </p:cNvSpPr>
          <p:nvPr>
            <p:ph idx="1"/>
          </p:nvPr>
        </p:nvSpPr>
        <p:spPr/>
        <p:txBody>
          <a:bodyPr/>
          <a:lstStyle/>
          <a:p>
            <a:endParaRPr lang="en-GB" dirty="0"/>
          </a:p>
        </p:txBody>
      </p:sp>
      <p:pic>
        <p:nvPicPr>
          <p:cNvPr id="3074" name="Picture 2" descr="No photo description available.">
            <a:extLst>
              <a:ext uri="{FF2B5EF4-FFF2-40B4-BE49-F238E27FC236}">
                <a16:creationId xmlns:a16="http://schemas.microsoft.com/office/drawing/2014/main" id="{4DFC5887-F0B5-4C81-908D-F2C0B8BD46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903521"/>
            <a:ext cx="4067944" cy="305095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60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fontAlgn="base"/>
            <a:r>
              <a:rPr lang="en-US" sz="2400" dirty="0"/>
              <a:t>In everything that we do, we focus on our </a:t>
            </a:r>
            <a:r>
              <a:rPr lang="en-US" sz="2400" b="1" dirty="0"/>
              <a:t>core Christian values</a:t>
            </a:r>
            <a:r>
              <a:rPr lang="en-US" sz="2400" dirty="0"/>
              <a:t> of hope, respect, compassion, integrity and perseverance. Our curriculum runs with these values at the heart of all learning, regardless of subject.</a:t>
            </a:r>
            <a:endParaRPr lang="en-GB" sz="2400" dirty="0"/>
          </a:p>
          <a:p>
            <a:r>
              <a:rPr lang="en-GB" sz="2400" dirty="0"/>
              <a:t>Daily worship</a:t>
            </a:r>
          </a:p>
          <a:p>
            <a:r>
              <a:rPr lang="en-GB" sz="2400" dirty="0"/>
              <a:t>Regular worship in church</a:t>
            </a:r>
          </a:p>
          <a:p>
            <a:endParaRPr lang="en-US" sz="2000" dirty="0"/>
          </a:p>
        </p:txBody>
      </p:sp>
      <p:sp>
        <p:nvSpPr>
          <p:cNvPr id="3" name="Title 2"/>
          <p:cNvSpPr>
            <a:spLocks noGrp="1"/>
          </p:cNvSpPr>
          <p:nvPr>
            <p:ph type="title"/>
          </p:nvPr>
        </p:nvSpPr>
        <p:spPr/>
        <p:txBody>
          <a:bodyPr/>
          <a:lstStyle/>
          <a:p>
            <a:r>
              <a:rPr lang="en-GB" dirty="0"/>
              <a:t>A church school</a:t>
            </a:r>
            <a:endParaRPr lang="en-US" dirty="0"/>
          </a:p>
        </p:txBody>
      </p:sp>
      <p:pic>
        <p:nvPicPr>
          <p:cNvPr id="8" name="Picture 7">
            <a:extLst>
              <a:ext uri="{FF2B5EF4-FFF2-40B4-BE49-F238E27FC236}">
                <a16:creationId xmlns:a16="http://schemas.microsoft.com/office/drawing/2014/main" id="{E2D84006-90EB-4937-916E-F7746EE53F1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137" b="21470"/>
          <a:stretch/>
        </p:blipFill>
        <p:spPr>
          <a:xfrm>
            <a:off x="4067944" y="4365104"/>
            <a:ext cx="4716016" cy="2267208"/>
          </a:xfrm>
          <a:prstGeom prst="rect">
            <a:avLst/>
          </a:prstGeom>
          <a:ln w="38100">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t>Our unique curriculum...</a:t>
            </a:r>
            <a:endParaRPr lang="en-US" dirty="0"/>
          </a:p>
        </p:txBody>
      </p:sp>
      <p:pic>
        <p:nvPicPr>
          <p:cNvPr id="4098" name="Picture 2" descr="May be an image of 1 person and child">
            <a:extLst>
              <a:ext uri="{FF2B5EF4-FFF2-40B4-BE49-F238E27FC236}">
                <a16:creationId xmlns:a16="http://schemas.microsoft.com/office/drawing/2014/main" id="{9C7C2A3D-6D1D-4901-A677-70CC5A508F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746749">
            <a:off x="6016585" y="1508646"/>
            <a:ext cx="2604860" cy="347314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0" name="Picture 4" descr="May be an image of 5 people">
            <a:extLst>
              <a:ext uri="{FF2B5EF4-FFF2-40B4-BE49-F238E27FC236}">
                <a16:creationId xmlns:a16="http://schemas.microsoft.com/office/drawing/2014/main" id="{01F9F11A-AB01-4C25-90E6-7CEB079F12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15941">
            <a:off x="376904" y="1327876"/>
            <a:ext cx="4139952" cy="310496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 name="Content Placeholder 6">
            <a:extLst>
              <a:ext uri="{FF2B5EF4-FFF2-40B4-BE49-F238E27FC236}">
                <a16:creationId xmlns:a16="http://schemas.microsoft.com/office/drawing/2014/main" id="{D2C81A7C-3DA1-41E1-9655-52E4DE758176}"/>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483768" y="3942353"/>
            <a:ext cx="4918176" cy="291564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52508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05C253-D6E3-4ED7-BFAA-54053EC7E3C2}"/>
              </a:ext>
            </a:extLst>
          </p:cNvPr>
          <p:cNvSpPr>
            <a:spLocks noGrp="1"/>
          </p:cNvSpPr>
          <p:nvPr>
            <p:ph idx="1"/>
          </p:nvPr>
        </p:nvSpPr>
        <p:spPr>
          <a:xfrm>
            <a:off x="457200" y="1541022"/>
            <a:ext cx="8229600" cy="4525963"/>
          </a:xfrm>
        </p:spPr>
        <p:txBody>
          <a:bodyPr>
            <a:normAutofit/>
          </a:bodyPr>
          <a:lstStyle/>
          <a:p>
            <a:pPr marL="109728" indent="0">
              <a:buNone/>
            </a:pPr>
            <a:r>
              <a:rPr lang="en-US" sz="2000" i="1" dirty="0"/>
              <a:t>Our curriculum is based around a series of themes called drivers, which </a:t>
            </a:r>
            <a:r>
              <a:rPr lang="en-US" sz="2000" i="1" dirty="0" err="1"/>
              <a:t>maximise</a:t>
            </a:r>
            <a:r>
              <a:rPr lang="en-US" sz="2000" i="1" dirty="0"/>
              <a:t> cross-curricular links whilst ensuring </a:t>
            </a:r>
            <a:r>
              <a:rPr lang="en-US" sz="2000" i="1" dirty="0" err="1"/>
              <a:t>rigour</a:t>
            </a:r>
            <a:r>
              <a:rPr lang="en-US" sz="2000" i="1" dirty="0"/>
              <a:t> where there is a clear development in the learning of key skills. As a school we have identified the ‘curriculum drivers’ that </a:t>
            </a:r>
            <a:r>
              <a:rPr lang="en-US" sz="2000" i="1" dirty="0" err="1"/>
              <a:t>personalise</a:t>
            </a:r>
            <a:r>
              <a:rPr lang="en-US" sz="2000" i="1" dirty="0"/>
              <a:t> our curriculum. These have been chosen through consultation with staff – identifying the needs and interests of the pupils at Wincle CE Primary School. </a:t>
            </a:r>
          </a:p>
          <a:p>
            <a:pPr>
              <a:buFont typeface="Arial" panose="020B0604020202020204" pitchFamily="34" charset="0"/>
              <a:buChar char="•"/>
            </a:pPr>
            <a:r>
              <a:rPr lang="en-US" sz="2000" i="1" dirty="0"/>
              <a:t>Physical, Mental and Spiritual Wellbeing </a:t>
            </a:r>
          </a:p>
          <a:p>
            <a:pPr>
              <a:buFont typeface="Arial" panose="020B0604020202020204" pitchFamily="34" charset="0"/>
              <a:buChar char="•"/>
            </a:pPr>
            <a:r>
              <a:rPr lang="en-US" sz="2000" i="1" dirty="0"/>
              <a:t>The environment</a:t>
            </a:r>
          </a:p>
          <a:p>
            <a:pPr>
              <a:buFont typeface="Arial" panose="020B0604020202020204" pitchFamily="34" charset="0"/>
              <a:buChar char="•"/>
            </a:pPr>
            <a:r>
              <a:rPr lang="en-US" sz="2000" i="1" dirty="0"/>
              <a:t>Initiative </a:t>
            </a:r>
          </a:p>
          <a:p>
            <a:pPr>
              <a:buFont typeface="Arial" panose="020B0604020202020204" pitchFamily="34" charset="0"/>
              <a:buChar char="•"/>
            </a:pPr>
            <a:r>
              <a:rPr lang="en-US" sz="2000" i="1" dirty="0"/>
              <a:t>Communication </a:t>
            </a:r>
          </a:p>
          <a:p>
            <a:pPr>
              <a:buFont typeface="Arial" panose="020B0604020202020204" pitchFamily="34" charset="0"/>
              <a:buChar char="•"/>
            </a:pPr>
            <a:endParaRPr lang="en-GB" sz="2000" dirty="0"/>
          </a:p>
        </p:txBody>
      </p:sp>
      <p:sp>
        <p:nvSpPr>
          <p:cNvPr id="3" name="Title 2">
            <a:extLst>
              <a:ext uri="{FF2B5EF4-FFF2-40B4-BE49-F238E27FC236}">
                <a16:creationId xmlns:a16="http://schemas.microsoft.com/office/drawing/2014/main" id="{77323C4D-DB1F-4D9D-81AC-13E86BC97183}"/>
              </a:ext>
            </a:extLst>
          </p:cNvPr>
          <p:cNvSpPr>
            <a:spLocks noGrp="1"/>
          </p:cNvSpPr>
          <p:nvPr>
            <p:ph type="title"/>
          </p:nvPr>
        </p:nvSpPr>
        <p:spPr>
          <a:xfrm>
            <a:off x="179512" y="279209"/>
            <a:ext cx="8229600" cy="1143000"/>
          </a:xfrm>
        </p:spPr>
        <p:txBody>
          <a:bodyPr/>
          <a:lstStyle/>
          <a:p>
            <a:r>
              <a:rPr lang="en-US" dirty="0"/>
              <a:t>Our curriculum drivers</a:t>
            </a:r>
            <a:endParaRPr lang="en-GB" dirty="0"/>
          </a:p>
        </p:txBody>
      </p:sp>
      <p:pic>
        <p:nvPicPr>
          <p:cNvPr id="1026" name="Picture 2" descr="Untitled.png">
            <a:extLst>
              <a:ext uri="{FF2B5EF4-FFF2-40B4-BE49-F238E27FC236}">
                <a16:creationId xmlns:a16="http://schemas.microsoft.com/office/drawing/2014/main" id="{BC5A3E0C-8E76-40C6-B772-713620921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1342" y="44426"/>
            <a:ext cx="2912658" cy="1535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328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331B98-20C8-4558-BE24-C2C8B7B19E6B}"/>
              </a:ext>
            </a:extLst>
          </p:cNvPr>
          <p:cNvSpPr>
            <a:spLocks noGrp="1"/>
          </p:cNvSpPr>
          <p:nvPr>
            <p:ph idx="1"/>
          </p:nvPr>
        </p:nvSpPr>
        <p:spPr/>
        <p:txBody>
          <a:bodyPr/>
          <a:lstStyle/>
          <a:p>
            <a:pPr marL="109728" indent="0">
              <a:buNone/>
            </a:pPr>
            <a:r>
              <a:rPr lang="en-US" dirty="0"/>
              <a:t>As stated in our vision,</a:t>
            </a:r>
          </a:p>
          <a:p>
            <a:pPr marL="109728" indent="0">
              <a:buNone/>
            </a:pPr>
            <a:r>
              <a:rPr lang="en-US" dirty="0"/>
              <a:t>w</a:t>
            </a:r>
            <a:r>
              <a:rPr lang="en-US"/>
              <a:t>e </a:t>
            </a:r>
            <a:r>
              <a:rPr lang="en-US" dirty="0"/>
              <a:t>nurture the whole</a:t>
            </a:r>
          </a:p>
          <a:p>
            <a:pPr marL="109728" indent="0">
              <a:buNone/>
            </a:pPr>
            <a:r>
              <a:rPr lang="en-US" dirty="0"/>
              <a:t>Individual.</a:t>
            </a:r>
            <a:endParaRPr lang="en-GB" dirty="0"/>
          </a:p>
        </p:txBody>
      </p:sp>
      <p:sp>
        <p:nvSpPr>
          <p:cNvPr id="3" name="Title 2">
            <a:extLst>
              <a:ext uri="{FF2B5EF4-FFF2-40B4-BE49-F238E27FC236}">
                <a16:creationId xmlns:a16="http://schemas.microsoft.com/office/drawing/2014/main" id="{5B6CCF63-ADFF-483A-A581-077B0AFBB140}"/>
              </a:ext>
            </a:extLst>
          </p:cNvPr>
          <p:cNvSpPr>
            <a:spLocks noGrp="1"/>
          </p:cNvSpPr>
          <p:nvPr>
            <p:ph type="title"/>
          </p:nvPr>
        </p:nvSpPr>
        <p:spPr/>
        <p:txBody>
          <a:bodyPr/>
          <a:lstStyle/>
          <a:p>
            <a:r>
              <a:rPr lang="en-US" dirty="0"/>
              <a:t>Emotional Wellbeing</a:t>
            </a:r>
            <a:endParaRPr lang="en-GB" dirty="0"/>
          </a:p>
        </p:txBody>
      </p:sp>
      <p:pic>
        <p:nvPicPr>
          <p:cNvPr id="4" name="Picture 3">
            <a:extLst>
              <a:ext uri="{FF2B5EF4-FFF2-40B4-BE49-F238E27FC236}">
                <a16:creationId xmlns:a16="http://schemas.microsoft.com/office/drawing/2014/main" id="{1E031F1D-5B20-4CCD-8686-737DE1434593}"/>
              </a:ext>
            </a:extLst>
          </p:cNvPr>
          <p:cNvPicPr>
            <a:picLocks noChangeAspect="1"/>
          </p:cNvPicPr>
          <p:nvPr/>
        </p:nvPicPr>
        <p:blipFill>
          <a:blip r:embed="rId2"/>
          <a:stretch>
            <a:fillRect/>
          </a:stretch>
        </p:blipFill>
        <p:spPr>
          <a:xfrm>
            <a:off x="4932040" y="1123150"/>
            <a:ext cx="3972479" cy="5734850"/>
          </a:xfrm>
          <a:prstGeom prst="rect">
            <a:avLst/>
          </a:prstGeom>
        </p:spPr>
      </p:pic>
    </p:spTree>
    <p:extLst>
      <p:ext uri="{BB962C8B-B14F-4D97-AF65-F5344CB8AC3E}">
        <p14:creationId xmlns:p14="http://schemas.microsoft.com/office/powerpoint/2010/main" val="2717614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DD7486-323F-49BD-8ACB-FBE3B84045B8}"/>
              </a:ext>
            </a:extLst>
          </p:cNvPr>
          <p:cNvSpPr>
            <a:spLocks noGrp="1"/>
          </p:cNvSpPr>
          <p:nvPr>
            <p:ph idx="1"/>
          </p:nvPr>
        </p:nvSpPr>
        <p:spPr/>
        <p:txBody>
          <a:bodyPr/>
          <a:lstStyle/>
          <a:p>
            <a:r>
              <a:rPr lang="en-GB" dirty="0"/>
              <a:t>Stay safe and healthy</a:t>
            </a:r>
          </a:p>
          <a:p>
            <a:endParaRPr lang="en-GB" dirty="0"/>
          </a:p>
          <a:p>
            <a:r>
              <a:rPr lang="en-GB" dirty="0"/>
              <a:t>Look after God’s World</a:t>
            </a:r>
          </a:p>
          <a:p>
            <a:endParaRPr lang="en-GB" dirty="0"/>
          </a:p>
          <a:p>
            <a:r>
              <a:rPr lang="en-GB" dirty="0"/>
              <a:t>Live out our Christian ethos</a:t>
            </a:r>
          </a:p>
          <a:p>
            <a:endParaRPr lang="en-GB" dirty="0"/>
          </a:p>
          <a:p>
            <a:r>
              <a:rPr lang="en-GB" dirty="0"/>
              <a:t>Let their voice be heard</a:t>
            </a:r>
          </a:p>
          <a:p>
            <a:endParaRPr lang="en-GB" dirty="0"/>
          </a:p>
          <a:p>
            <a:r>
              <a:rPr lang="en-GB" dirty="0"/>
              <a:t>School committees</a:t>
            </a:r>
          </a:p>
        </p:txBody>
      </p:sp>
      <p:sp>
        <p:nvSpPr>
          <p:cNvPr id="3" name="Title 2">
            <a:extLst>
              <a:ext uri="{FF2B5EF4-FFF2-40B4-BE49-F238E27FC236}">
                <a16:creationId xmlns:a16="http://schemas.microsoft.com/office/drawing/2014/main" id="{1FB1420E-4321-481E-AE74-A7F1DEA0FFCD}"/>
              </a:ext>
            </a:extLst>
          </p:cNvPr>
          <p:cNvSpPr>
            <a:spLocks noGrp="1"/>
          </p:cNvSpPr>
          <p:nvPr>
            <p:ph type="title"/>
          </p:nvPr>
        </p:nvSpPr>
        <p:spPr/>
        <p:txBody>
          <a:bodyPr/>
          <a:lstStyle/>
          <a:p>
            <a:r>
              <a:rPr lang="en-GB" dirty="0"/>
              <a:t>We help our pupils:	</a:t>
            </a:r>
          </a:p>
        </p:txBody>
      </p:sp>
      <p:pic>
        <p:nvPicPr>
          <p:cNvPr id="10" name="Picture 9">
            <a:extLst>
              <a:ext uri="{FF2B5EF4-FFF2-40B4-BE49-F238E27FC236}">
                <a16:creationId xmlns:a16="http://schemas.microsoft.com/office/drawing/2014/main" id="{FA29CD52-713D-4889-B2B4-D18EC1E6FF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846138"/>
            <a:ext cx="3443816" cy="258286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06126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0A9AA2-4048-4A2C-ACEA-9ABB39BB5CC1}"/>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78D62D87-4DB9-4219-81F4-A6CD8B12EB4C}"/>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E0926BDE-8AB0-480E-8041-72AAFC59F16B}"/>
              </a:ext>
            </a:extLst>
          </p:cNvPr>
          <p:cNvPicPr>
            <a:picLocks noChangeAspect="1"/>
          </p:cNvPicPr>
          <p:nvPr/>
        </p:nvPicPr>
        <p:blipFill>
          <a:blip r:embed="rId2"/>
          <a:stretch>
            <a:fillRect/>
          </a:stretch>
        </p:blipFill>
        <p:spPr>
          <a:xfrm>
            <a:off x="30773" y="0"/>
            <a:ext cx="9082454" cy="6858000"/>
          </a:xfrm>
          <a:prstGeom prst="rect">
            <a:avLst/>
          </a:prstGeom>
        </p:spPr>
      </p:pic>
    </p:spTree>
    <p:extLst>
      <p:ext uri="{BB962C8B-B14F-4D97-AF65-F5344CB8AC3E}">
        <p14:creationId xmlns:p14="http://schemas.microsoft.com/office/powerpoint/2010/main" val="3440679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2E76BE-5897-44A3-AEB7-3DC6DA351602}"/>
              </a:ext>
            </a:extLst>
          </p:cNvPr>
          <p:cNvSpPr>
            <a:spLocks noGrp="1"/>
          </p:cNvSpPr>
          <p:nvPr>
            <p:ph type="title"/>
          </p:nvPr>
        </p:nvSpPr>
        <p:spPr>
          <a:xfrm>
            <a:off x="313635" y="-127996"/>
            <a:ext cx="8229600" cy="1143000"/>
          </a:xfrm>
        </p:spPr>
        <p:txBody>
          <a:bodyPr/>
          <a:lstStyle/>
          <a:p>
            <a:r>
              <a:rPr lang="en-GB" dirty="0"/>
              <a:t>Outdoor learning:</a:t>
            </a:r>
          </a:p>
        </p:txBody>
      </p:sp>
      <p:pic>
        <p:nvPicPr>
          <p:cNvPr id="11" name="Picture 10">
            <a:extLst>
              <a:ext uri="{FF2B5EF4-FFF2-40B4-BE49-F238E27FC236}">
                <a16:creationId xmlns:a16="http://schemas.microsoft.com/office/drawing/2014/main" id="{CB1FD0C6-B22D-487E-8747-1C323FF948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6768">
            <a:off x="5085457" y="837709"/>
            <a:ext cx="3881863" cy="2911397"/>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1E08667B-612B-46D7-ADCB-C273F7C2A5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79877">
            <a:off x="5273651" y="4169581"/>
            <a:ext cx="3345629" cy="2509222"/>
          </a:xfrm>
          <a:prstGeom prst="rect">
            <a:avLst/>
          </a:prstGeom>
          <a:ln w="88900" cap="sq" cmpd="thickThin">
            <a:solidFill>
              <a:srgbClr val="000000"/>
            </a:solidFill>
            <a:prstDash val="solid"/>
            <a:miter lim="800000"/>
          </a:ln>
          <a:effectLst>
            <a:innerShdw blurRad="76200">
              <a:srgbClr val="000000"/>
            </a:innerShdw>
          </a:effectLst>
        </p:spPr>
      </p:pic>
      <p:sp>
        <p:nvSpPr>
          <p:cNvPr id="4" name="Content Placeholder 3">
            <a:extLst>
              <a:ext uri="{FF2B5EF4-FFF2-40B4-BE49-F238E27FC236}">
                <a16:creationId xmlns:a16="http://schemas.microsoft.com/office/drawing/2014/main" id="{7BE47DBA-9064-4C42-B01E-82D6B4C069F4}"/>
              </a:ext>
            </a:extLst>
          </p:cNvPr>
          <p:cNvSpPr>
            <a:spLocks noGrp="1"/>
          </p:cNvSpPr>
          <p:nvPr>
            <p:ph idx="1"/>
          </p:nvPr>
        </p:nvSpPr>
        <p:spPr/>
        <p:txBody>
          <a:bodyPr/>
          <a:lstStyle/>
          <a:p>
            <a:endParaRPr lang="en-GB" dirty="0"/>
          </a:p>
        </p:txBody>
      </p:sp>
      <p:pic>
        <p:nvPicPr>
          <p:cNvPr id="4098" name="Picture 2" descr="May be an image of the Cotswolds">
            <a:extLst>
              <a:ext uri="{FF2B5EF4-FFF2-40B4-BE49-F238E27FC236}">
                <a16:creationId xmlns:a16="http://schemas.microsoft.com/office/drawing/2014/main" id="{C73693B9-60C2-474E-94CC-680C890C72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120384">
            <a:off x="560901" y="1144487"/>
            <a:ext cx="3635896" cy="2726922"/>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0" name="Picture 4" descr="May be an image of text">
            <a:extLst>
              <a:ext uri="{FF2B5EF4-FFF2-40B4-BE49-F238E27FC236}">
                <a16:creationId xmlns:a16="http://schemas.microsoft.com/office/drawing/2014/main" id="{F011DC70-2175-42AD-BD68-1DD19F4FD74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0836" r="3854"/>
          <a:stretch/>
        </p:blipFill>
        <p:spPr bwMode="auto">
          <a:xfrm>
            <a:off x="301748" y="4365104"/>
            <a:ext cx="4330107" cy="233618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17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C764B9-C6A4-4FED-A73F-60AFD1C67A40}"/>
              </a:ext>
            </a:extLst>
          </p:cNvPr>
          <p:cNvSpPr>
            <a:spLocks noGrp="1"/>
          </p:cNvSpPr>
          <p:nvPr>
            <p:ph idx="1"/>
          </p:nvPr>
        </p:nvSpPr>
        <p:spPr/>
        <p:txBody>
          <a:bodyPr/>
          <a:lstStyle/>
          <a:p>
            <a:r>
              <a:rPr lang="en-GB" dirty="0"/>
              <a:t>8.45am: come and play on the playground</a:t>
            </a:r>
          </a:p>
          <a:p>
            <a:r>
              <a:rPr lang="en-GB" dirty="0"/>
              <a:t>8.52am: the pupils will line up and start their school day</a:t>
            </a:r>
          </a:p>
          <a:p>
            <a:r>
              <a:rPr lang="en-GB" dirty="0"/>
              <a:t>10.30am: playtime for all </a:t>
            </a:r>
          </a:p>
          <a:p>
            <a:r>
              <a:rPr lang="en-GB" dirty="0"/>
              <a:t>12.15pm: lunch for Mars Class</a:t>
            </a:r>
          </a:p>
          <a:p>
            <a:r>
              <a:rPr lang="en-GB" dirty="0"/>
              <a:t>12.45pm: outdoor play</a:t>
            </a:r>
          </a:p>
          <a:p>
            <a:r>
              <a:rPr lang="en-GB" dirty="0"/>
              <a:t>3.30pm: end of school day</a:t>
            </a:r>
          </a:p>
          <a:p>
            <a:endParaRPr lang="en-GB" dirty="0"/>
          </a:p>
        </p:txBody>
      </p:sp>
      <p:sp>
        <p:nvSpPr>
          <p:cNvPr id="3" name="Title 2">
            <a:extLst>
              <a:ext uri="{FF2B5EF4-FFF2-40B4-BE49-F238E27FC236}">
                <a16:creationId xmlns:a16="http://schemas.microsoft.com/office/drawing/2014/main" id="{2CC45AF3-A943-42F7-AE70-9ED59B759206}"/>
              </a:ext>
            </a:extLst>
          </p:cNvPr>
          <p:cNvSpPr>
            <a:spLocks noGrp="1"/>
          </p:cNvSpPr>
          <p:nvPr>
            <p:ph type="title"/>
          </p:nvPr>
        </p:nvSpPr>
        <p:spPr/>
        <p:txBody>
          <a:bodyPr/>
          <a:lstStyle/>
          <a:p>
            <a:r>
              <a:rPr lang="en-GB" dirty="0"/>
              <a:t>The school timetable:</a:t>
            </a:r>
          </a:p>
        </p:txBody>
      </p:sp>
      <p:pic>
        <p:nvPicPr>
          <p:cNvPr id="5" name="Picture 4">
            <a:extLst>
              <a:ext uri="{FF2B5EF4-FFF2-40B4-BE49-F238E27FC236}">
                <a16:creationId xmlns:a16="http://schemas.microsoft.com/office/drawing/2014/main" id="{9B9B779A-70D1-4C26-9F6C-FF23BB9FAE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8116" y="4221088"/>
            <a:ext cx="3515883" cy="263691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36991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Preschool </a:t>
            </a:r>
          </a:p>
          <a:p>
            <a:pPr marL="109728" indent="0">
              <a:buNone/>
            </a:pPr>
            <a:endParaRPr lang="en-GB" dirty="0"/>
          </a:p>
          <a:p>
            <a:r>
              <a:rPr lang="en-GB" dirty="0"/>
              <a:t>Rec/Year 1/Year 2 (Mars)</a:t>
            </a:r>
          </a:p>
          <a:p>
            <a:pPr>
              <a:buNone/>
            </a:pPr>
            <a:endParaRPr lang="en-GB" dirty="0"/>
          </a:p>
          <a:p>
            <a:r>
              <a:rPr lang="en-GB" dirty="0"/>
              <a:t>Years 3/4 (Saturn)</a:t>
            </a:r>
          </a:p>
          <a:p>
            <a:pPr>
              <a:buNone/>
            </a:pPr>
            <a:endParaRPr lang="en-GB" dirty="0"/>
          </a:p>
          <a:p>
            <a:r>
              <a:rPr lang="en-GB"/>
              <a:t>Years 5/6 </a:t>
            </a:r>
            <a:r>
              <a:rPr lang="en-GB" dirty="0"/>
              <a:t>(Jupiter)</a:t>
            </a:r>
            <a:endParaRPr lang="en-US" dirty="0"/>
          </a:p>
        </p:txBody>
      </p:sp>
      <p:sp>
        <p:nvSpPr>
          <p:cNvPr id="3" name="Title 2"/>
          <p:cNvSpPr>
            <a:spLocks noGrp="1"/>
          </p:cNvSpPr>
          <p:nvPr>
            <p:ph type="title"/>
          </p:nvPr>
        </p:nvSpPr>
        <p:spPr/>
        <p:txBody>
          <a:bodyPr/>
          <a:lstStyle/>
          <a:p>
            <a:r>
              <a:rPr lang="en-GB" dirty="0"/>
              <a:t>Primary school in September:</a:t>
            </a:r>
            <a:endParaRPr lang="en-US" dirty="0"/>
          </a:p>
        </p:txBody>
      </p:sp>
      <p:pic>
        <p:nvPicPr>
          <p:cNvPr id="5" name="Picture 4">
            <a:extLst>
              <a:ext uri="{FF2B5EF4-FFF2-40B4-BE49-F238E27FC236}">
                <a16:creationId xmlns:a16="http://schemas.microsoft.com/office/drawing/2014/main" id="{63A458CF-E83B-4788-9D89-98D9365C2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953465" y="2296416"/>
            <a:ext cx="3861048" cy="2895786"/>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10653C-BE6F-4A70-82F5-AF82CEC7418A}"/>
              </a:ext>
            </a:extLst>
          </p:cNvPr>
          <p:cNvSpPr>
            <a:spLocks noGrp="1"/>
          </p:cNvSpPr>
          <p:nvPr>
            <p:ph idx="1"/>
          </p:nvPr>
        </p:nvSpPr>
        <p:spPr/>
        <p:txBody>
          <a:bodyPr/>
          <a:lstStyle/>
          <a:p>
            <a:r>
              <a:rPr lang="en-GB" dirty="0"/>
              <a:t>Teacher: Miss Braddock </a:t>
            </a:r>
            <a:br>
              <a:rPr lang="en-GB" dirty="0"/>
            </a:br>
            <a:endParaRPr lang="en-GB" dirty="0"/>
          </a:p>
          <a:p>
            <a:r>
              <a:rPr lang="en-GB" dirty="0"/>
              <a:t>Teaching Assistants: Mrs Mollart</a:t>
            </a:r>
            <a:br>
              <a:rPr lang="en-GB" dirty="0"/>
            </a:br>
            <a:r>
              <a:rPr lang="en-GB" dirty="0"/>
              <a:t>                                Mrs Goodwin</a:t>
            </a:r>
            <a:br>
              <a:rPr lang="en-GB" dirty="0"/>
            </a:br>
            <a:r>
              <a:rPr lang="en-GB" dirty="0"/>
              <a:t>                                Mrs French</a:t>
            </a:r>
            <a:br>
              <a:rPr lang="en-GB" dirty="0"/>
            </a:br>
            <a:r>
              <a:rPr lang="en-GB" dirty="0"/>
              <a:t>                                Mrs Cookson</a:t>
            </a:r>
            <a:br>
              <a:rPr lang="en-GB" dirty="0"/>
            </a:br>
            <a:endParaRPr lang="en-GB" dirty="0"/>
          </a:p>
        </p:txBody>
      </p:sp>
      <p:sp>
        <p:nvSpPr>
          <p:cNvPr id="3" name="Title 2">
            <a:extLst>
              <a:ext uri="{FF2B5EF4-FFF2-40B4-BE49-F238E27FC236}">
                <a16:creationId xmlns:a16="http://schemas.microsoft.com/office/drawing/2014/main" id="{66BADCBC-1821-465D-B690-4A4153B691E9}"/>
              </a:ext>
            </a:extLst>
          </p:cNvPr>
          <p:cNvSpPr>
            <a:spLocks noGrp="1"/>
          </p:cNvSpPr>
          <p:nvPr>
            <p:ph type="title"/>
          </p:nvPr>
        </p:nvSpPr>
        <p:spPr/>
        <p:txBody>
          <a:bodyPr/>
          <a:lstStyle/>
          <a:p>
            <a:r>
              <a:rPr lang="en-GB" dirty="0"/>
              <a:t>Meet the staff of Mars Class:</a:t>
            </a:r>
          </a:p>
        </p:txBody>
      </p:sp>
    </p:spTree>
    <p:extLst>
      <p:ext uri="{BB962C8B-B14F-4D97-AF65-F5344CB8AC3E}">
        <p14:creationId xmlns:p14="http://schemas.microsoft.com/office/powerpoint/2010/main" val="2146217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02477D-23D0-4585-882C-2265770F6D78}"/>
              </a:ext>
            </a:extLst>
          </p:cNvPr>
          <p:cNvSpPr>
            <a:spLocks noGrp="1"/>
          </p:cNvSpPr>
          <p:nvPr>
            <p:ph idx="1"/>
          </p:nvPr>
        </p:nvSpPr>
        <p:spPr/>
        <p:txBody>
          <a:bodyPr/>
          <a:lstStyle/>
          <a:p>
            <a:r>
              <a:rPr lang="en-GB" dirty="0"/>
              <a:t>St. George</a:t>
            </a:r>
          </a:p>
          <a:p>
            <a:endParaRPr lang="en-GB" dirty="0"/>
          </a:p>
          <a:p>
            <a:r>
              <a:rPr lang="en-GB" dirty="0"/>
              <a:t>St. Andrews</a:t>
            </a:r>
          </a:p>
          <a:p>
            <a:endParaRPr lang="en-GB" dirty="0"/>
          </a:p>
          <a:p>
            <a:r>
              <a:rPr lang="en-GB" dirty="0"/>
              <a:t>St. David</a:t>
            </a:r>
          </a:p>
          <a:p>
            <a:endParaRPr lang="en-GB" dirty="0"/>
          </a:p>
          <a:p>
            <a:r>
              <a:rPr lang="en-GB" dirty="0"/>
              <a:t>St. Patricks </a:t>
            </a:r>
          </a:p>
        </p:txBody>
      </p:sp>
      <p:sp>
        <p:nvSpPr>
          <p:cNvPr id="3" name="Title 2">
            <a:extLst>
              <a:ext uri="{FF2B5EF4-FFF2-40B4-BE49-F238E27FC236}">
                <a16:creationId xmlns:a16="http://schemas.microsoft.com/office/drawing/2014/main" id="{0EC48B8C-7CE9-4206-9BEB-705D345D5B97}"/>
              </a:ext>
            </a:extLst>
          </p:cNvPr>
          <p:cNvSpPr>
            <a:spLocks noGrp="1"/>
          </p:cNvSpPr>
          <p:nvPr>
            <p:ph type="title"/>
          </p:nvPr>
        </p:nvSpPr>
        <p:spPr/>
        <p:txBody>
          <a:bodyPr/>
          <a:lstStyle/>
          <a:p>
            <a:r>
              <a:rPr lang="en-GB" dirty="0"/>
              <a:t>Saints Groups	</a:t>
            </a:r>
          </a:p>
        </p:txBody>
      </p:sp>
      <p:pic>
        <p:nvPicPr>
          <p:cNvPr id="5" name="Picture 4">
            <a:extLst>
              <a:ext uri="{FF2B5EF4-FFF2-40B4-BE49-F238E27FC236}">
                <a16:creationId xmlns:a16="http://schemas.microsoft.com/office/drawing/2014/main" id="{15C3FC4D-21B4-4366-958B-A46C4530A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4120" y="916868"/>
            <a:ext cx="4272680" cy="5704364"/>
          </a:xfrm>
          <a:prstGeom prst="rect">
            <a:avLst/>
          </a:prstGeom>
          <a:ln w="57150">
            <a:solidFill>
              <a:schemeClr val="tx1"/>
            </a:solidFill>
          </a:ln>
        </p:spPr>
      </p:pic>
    </p:spTree>
    <p:extLst>
      <p:ext uri="{BB962C8B-B14F-4D97-AF65-F5344CB8AC3E}">
        <p14:creationId xmlns:p14="http://schemas.microsoft.com/office/powerpoint/2010/main" val="3401638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Transition</a:t>
            </a:r>
            <a:endParaRPr lang="en-US" dirty="0"/>
          </a:p>
        </p:txBody>
      </p:sp>
      <p:sp>
        <p:nvSpPr>
          <p:cNvPr id="2" name="TextBox 1">
            <a:extLst>
              <a:ext uri="{FF2B5EF4-FFF2-40B4-BE49-F238E27FC236}">
                <a16:creationId xmlns:a16="http://schemas.microsoft.com/office/drawing/2014/main" id="{4D758966-0E8B-4D3C-B258-C69B6461E2D8}"/>
              </a:ext>
            </a:extLst>
          </p:cNvPr>
          <p:cNvSpPr txBox="1"/>
          <p:nvPr/>
        </p:nvSpPr>
        <p:spPr>
          <a:xfrm>
            <a:off x="494006" y="1171593"/>
            <a:ext cx="8435280" cy="5355312"/>
          </a:xfrm>
          <a:prstGeom prst="rect">
            <a:avLst/>
          </a:prstGeom>
          <a:noFill/>
        </p:spPr>
        <p:txBody>
          <a:bodyPr wrap="square" rtlCol="0">
            <a:spAutoFit/>
          </a:bodyPr>
          <a:lstStyle/>
          <a:p>
            <a:r>
              <a:rPr lang="en-GB" dirty="0"/>
              <a:t>To help prepare your child for their start at Wincle, we </a:t>
            </a:r>
          </a:p>
          <a:p>
            <a:r>
              <a:rPr lang="en-GB" dirty="0"/>
              <a:t>have many transition events in school planned on:</a:t>
            </a:r>
          </a:p>
          <a:p>
            <a:endParaRPr lang="en-GB" dirty="0"/>
          </a:p>
          <a:p>
            <a:r>
              <a:rPr lang="en-GB" b="1" dirty="0"/>
              <a:t>Wednesday 1</a:t>
            </a:r>
            <a:r>
              <a:rPr lang="en-GB" b="1" baseline="30000" dirty="0"/>
              <a:t>st</a:t>
            </a:r>
            <a:r>
              <a:rPr lang="en-GB" b="1" dirty="0"/>
              <a:t> July at 1.10pm-3.30pm:</a:t>
            </a:r>
            <a:r>
              <a:rPr lang="en-GB" dirty="0"/>
              <a:t> move up afternoon</a:t>
            </a:r>
            <a:br>
              <a:rPr lang="en-GB" dirty="0"/>
            </a:br>
            <a:r>
              <a:rPr lang="en-GB" b="1" dirty="0"/>
              <a:t>Friday 3</a:t>
            </a:r>
            <a:r>
              <a:rPr lang="en-GB" b="1" baseline="30000" dirty="0"/>
              <a:t>rd</a:t>
            </a:r>
            <a:r>
              <a:rPr lang="en-GB" b="1" dirty="0"/>
              <a:t> July at 2.30pm:</a:t>
            </a:r>
            <a:r>
              <a:rPr lang="en-GB" dirty="0"/>
              <a:t> pupils invited to join Mars’ story time 2.30-3.30pm</a:t>
            </a:r>
          </a:p>
          <a:p>
            <a:r>
              <a:rPr lang="en-GB" b="1" dirty="0"/>
              <a:t>Tuesday 7</a:t>
            </a:r>
            <a:r>
              <a:rPr lang="en-GB" b="1" baseline="30000" dirty="0"/>
              <a:t>th</a:t>
            </a:r>
            <a:r>
              <a:rPr lang="en-GB" b="1" dirty="0"/>
              <a:t> July at 12.15pm:</a:t>
            </a:r>
            <a:r>
              <a:rPr lang="en-GB" dirty="0"/>
              <a:t> pupils invited for lunch </a:t>
            </a:r>
            <a:br>
              <a:rPr lang="en-GB" dirty="0"/>
            </a:br>
            <a:r>
              <a:rPr lang="en-GB" dirty="0"/>
              <a:t>with the current reception 12.15-1.00pm</a:t>
            </a:r>
          </a:p>
          <a:p>
            <a:r>
              <a:rPr lang="en-GB" b="1" dirty="0"/>
              <a:t>Monday 13</a:t>
            </a:r>
            <a:r>
              <a:rPr lang="en-GB" b="1" baseline="30000" dirty="0"/>
              <a:t>th</a:t>
            </a:r>
            <a:r>
              <a:rPr lang="en-GB" b="1" dirty="0"/>
              <a:t> July at 9am: </a:t>
            </a:r>
            <a:r>
              <a:rPr lang="en-GB" dirty="0"/>
              <a:t>second move up morning till 12.15pm</a:t>
            </a:r>
          </a:p>
          <a:p>
            <a:endParaRPr lang="en-GB" dirty="0"/>
          </a:p>
          <a:p>
            <a:r>
              <a:rPr lang="en-GB" dirty="0"/>
              <a:t>The teacher, Miss Braddock, will be visiting your child in their pre-school setting to observe, interact and find out as much as possible prior to them starting in September. We are also wanting to visit your child in their family home to begin to build our relationship and see what is important to them in their lives. </a:t>
            </a:r>
          </a:p>
          <a:p>
            <a:endParaRPr lang="en-GB" dirty="0"/>
          </a:p>
          <a:p>
            <a:r>
              <a:rPr lang="en-GB" dirty="0"/>
              <a:t>This evening is the perfect opportunity to find out as much as possible about the school but also for you to give us valuable information about your child. </a:t>
            </a:r>
          </a:p>
        </p:txBody>
      </p:sp>
      <p:pic>
        <p:nvPicPr>
          <p:cNvPr id="5122" name="Picture 2" descr="No photo description available.">
            <a:extLst>
              <a:ext uri="{FF2B5EF4-FFF2-40B4-BE49-F238E27FC236}">
                <a16:creationId xmlns:a16="http://schemas.microsoft.com/office/drawing/2014/main" id="{0B662871-FDDB-416D-96D1-CCE4F1D4A5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50037" y="321189"/>
            <a:ext cx="2267744" cy="17008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School begins on Wednesday 2</a:t>
            </a:r>
            <a:r>
              <a:rPr lang="en-GB" baseline="30000" dirty="0"/>
              <a:t>nd</a:t>
            </a:r>
            <a:r>
              <a:rPr lang="en-GB" dirty="0"/>
              <a:t> September and pupils attend full time from the very first day.</a:t>
            </a:r>
          </a:p>
          <a:p>
            <a:endParaRPr lang="en-GB" dirty="0"/>
          </a:p>
        </p:txBody>
      </p:sp>
      <p:sp>
        <p:nvSpPr>
          <p:cNvPr id="3" name="Title 2"/>
          <p:cNvSpPr>
            <a:spLocks noGrp="1"/>
          </p:cNvSpPr>
          <p:nvPr>
            <p:ph type="title"/>
          </p:nvPr>
        </p:nvSpPr>
        <p:spPr/>
        <p:txBody>
          <a:bodyPr/>
          <a:lstStyle/>
          <a:p>
            <a:r>
              <a:rPr lang="en-GB" dirty="0"/>
              <a:t>This September...</a:t>
            </a:r>
            <a:endParaRPr lang="en-US" dirty="0"/>
          </a:p>
        </p:txBody>
      </p:sp>
      <p:pic>
        <p:nvPicPr>
          <p:cNvPr id="5" name="Picture 4">
            <a:extLst>
              <a:ext uri="{FF2B5EF4-FFF2-40B4-BE49-F238E27FC236}">
                <a16:creationId xmlns:a16="http://schemas.microsoft.com/office/drawing/2014/main" id="{8557324D-2470-4AD4-A452-22CE0F7EB0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2718048" y="2924944"/>
            <a:ext cx="3707904" cy="2780928"/>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6EF209-9E7C-4364-B271-DAE2FA31FF78}"/>
              </a:ext>
            </a:extLst>
          </p:cNvPr>
          <p:cNvSpPr>
            <a:spLocks noGrp="1"/>
          </p:cNvSpPr>
          <p:nvPr>
            <p:ph idx="1"/>
          </p:nvPr>
        </p:nvSpPr>
        <p:spPr/>
        <p:txBody>
          <a:bodyPr/>
          <a:lstStyle/>
          <a:p>
            <a:r>
              <a:rPr lang="en-GB" u="sng" dirty="0"/>
              <a:t>Buddies: </a:t>
            </a:r>
            <a:r>
              <a:rPr lang="en-GB" dirty="0"/>
              <a:t>you will be notified of your child’s buddy in the holidays.</a:t>
            </a:r>
          </a:p>
          <a:p>
            <a:r>
              <a:rPr lang="en-GB" u="sng" dirty="0"/>
              <a:t>New Starters’ Service: </a:t>
            </a:r>
            <a:r>
              <a:rPr lang="en-GB" dirty="0"/>
              <a:t>this will take place on Wednesday 2</a:t>
            </a:r>
            <a:r>
              <a:rPr lang="en-GB" baseline="30000" dirty="0"/>
              <a:t>nd</a:t>
            </a:r>
            <a:r>
              <a:rPr lang="en-GB" dirty="0"/>
              <a:t> September at 3pm. Please join us if you can.</a:t>
            </a:r>
          </a:p>
        </p:txBody>
      </p:sp>
      <p:sp>
        <p:nvSpPr>
          <p:cNvPr id="3" name="Title 2">
            <a:extLst>
              <a:ext uri="{FF2B5EF4-FFF2-40B4-BE49-F238E27FC236}">
                <a16:creationId xmlns:a16="http://schemas.microsoft.com/office/drawing/2014/main" id="{D5322A98-F929-42D5-9684-E5E774D76B73}"/>
              </a:ext>
            </a:extLst>
          </p:cNvPr>
          <p:cNvSpPr>
            <a:spLocks noGrp="1"/>
          </p:cNvSpPr>
          <p:nvPr>
            <p:ph type="title"/>
          </p:nvPr>
        </p:nvSpPr>
        <p:spPr/>
        <p:txBody>
          <a:bodyPr/>
          <a:lstStyle/>
          <a:p>
            <a:r>
              <a:rPr lang="en-GB" dirty="0"/>
              <a:t>Key information about starting</a:t>
            </a:r>
          </a:p>
        </p:txBody>
      </p:sp>
      <p:pic>
        <p:nvPicPr>
          <p:cNvPr id="1026" name="Picture 2" descr="No photo description available.">
            <a:extLst>
              <a:ext uri="{FF2B5EF4-FFF2-40B4-BE49-F238E27FC236}">
                <a16:creationId xmlns:a16="http://schemas.microsoft.com/office/drawing/2014/main" id="{049938A7-A9CC-42B9-A0C6-4565FA3EA0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3426831"/>
            <a:ext cx="3995936" cy="299695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0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Breakfast club: £4 from 7.45am.</a:t>
            </a:r>
          </a:p>
          <a:p>
            <a:pPr marL="109728" indent="0">
              <a:buNone/>
            </a:pPr>
            <a:endParaRPr lang="en-GB" dirty="0"/>
          </a:p>
          <a:p>
            <a:r>
              <a:rPr lang="en-GB" dirty="0"/>
              <a:t>Wraparound provision is called All Stars.</a:t>
            </a:r>
            <a:br>
              <a:rPr lang="en-GB" dirty="0"/>
            </a:br>
            <a:r>
              <a:rPr lang="en-GB" dirty="0"/>
              <a:t>Price is £9.50 from 3.30-6.00pm.</a:t>
            </a:r>
            <a:br>
              <a:rPr lang="en-GB" dirty="0"/>
            </a:br>
            <a:r>
              <a:rPr lang="en-GB" dirty="0"/>
              <a:t>First Hour - £4</a:t>
            </a:r>
          </a:p>
        </p:txBody>
      </p:sp>
      <p:sp>
        <p:nvSpPr>
          <p:cNvPr id="3" name="Title 2"/>
          <p:cNvSpPr>
            <a:spLocks noGrp="1"/>
          </p:cNvSpPr>
          <p:nvPr>
            <p:ph type="title"/>
          </p:nvPr>
        </p:nvSpPr>
        <p:spPr/>
        <p:txBody>
          <a:bodyPr/>
          <a:lstStyle/>
          <a:p>
            <a:r>
              <a:rPr lang="en-GB" dirty="0"/>
              <a:t>Before and after school care..</a:t>
            </a:r>
            <a:endParaRPr lang="en-US" dirty="0"/>
          </a:p>
        </p:txBody>
      </p:sp>
      <p:pic>
        <p:nvPicPr>
          <p:cNvPr id="6146" name="Picture 2" descr="May be an image of 8 people">
            <a:extLst>
              <a:ext uri="{FF2B5EF4-FFF2-40B4-BE49-F238E27FC236}">
                <a16:creationId xmlns:a16="http://schemas.microsoft.com/office/drawing/2014/main" id="{1ED978F2-AB99-4509-9C2D-3957FD3563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4671138"/>
            <a:ext cx="2915816" cy="218686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School uniform</a:t>
            </a:r>
            <a:endParaRPr lang="en-US" dirty="0"/>
          </a:p>
        </p:txBody>
      </p:sp>
      <p:pic>
        <p:nvPicPr>
          <p:cNvPr id="9" name="Picture 8">
            <a:extLst>
              <a:ext uri="{FF2B5EF4-FFF2-40B4-BE49-F238E27FC236}">
                <a16:creationId xmlns:a16="http://schemas.microsoft.com/office/drawing/2014/main" id="{B3439F51-F673-4F03-9AE4-2FCC886C59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200" t="32150" r="14563"/>
          <a:stretch/>
        </p:blipFill>
        <p:spPr>
          <a:xfrm rot="519230">
            <a:off x="3793280" y="1652803"/>
            <a:ext cx="5112568" cy="3552394"/>
          </a:xfrm>
          <a:prstGeom prst="rect">
            <a:avLst/>
          </a:prstGeom>
          <a:ln w="8890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F818909E-9B63-49CC-893D-0F496E3726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441052">
            <a:off x="153467" y="2354337"/>
            <a:ext cx="4426607" cy="3319955"/>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1560" y="260648"/>
            <a:ext cx="8229600" cy="1143000"/>
          </a:xfrm>
        </p:spPr>
        <p:txBody>
          <a:bodyPr/>
          <a:lstStyle/>
          <a:p>
            <a:r>
              <a:rPr lang="en-GB" dirty="0"/>
              <a:t>School lunches</a:t>
            </a:r>
            <a:endParaRPr lang="en-US" dirty="0"/>
          </a:p>
        </p:txBody>
      </p:sp>
      <p:pic>
        <p:nvPicPr>
          <p:cNvPr id="4" name="Picture 3">
            <a:extLst>
              <a:ext uri="{FF2B5EF4-FFF2-40B4-BE49-F238E27FC236}">
                <a16:creationId xmlns:a16="http://schemas.microsoft.com/office/drawing/2014/main" id="{1E742AA6-8B04-4528-9C71-C1177CFA38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14219">
            <a:off x="357130" y="1441964"/>
            <a:ext cx="4572000" cy="3429000"/>
          </a:xfrm>
          <a:prstGeom prst="rect">
            <a:avLst/>
          </a:prstGeom>
          <a:ln w="88900" cap="sq" cmpd="thickThin">
            <a:solidFill>
              <a:srgbClr val="000000"/>
            </a:solidFill>
            <a:prstDash val="solid"/>
            <a:miter lim="800000"/>
          </a:ln>
          <a:effectLst>
            <a:innerShdw blurRad="76200">
              <a:srgbClr val="000000"/>
            </a:innerShdw>
          </a:effectLst>
        </p:spPr>
      </p:pic>
      <p:pic>
        <p:nvPicPr>
          <p:cNvPr id="5" name="Content Placeholder 3">
            <a:extLst>
              <a:ext uri="{FF2B5EF4-FFF2-40B4-BE49-F238E27FC236}">
                <a16:creationId xmlns:a16="http://schemas.microsoft.com/office/drawing/2014/main" id="{A59CE62A-B355-47C6-91C7-6037FDAB987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1326016">
            <a:off x="4575985" y="3046694"/>
            <a:ext cx="3720621" cy="324559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1A2C8-D7C7-4801-9E90-0978F75D1458}"/>
              </a:ext>
            </a:extLst>
          </p:cNvPr>
          <p:cNvSpPr>
            <a:spLocks noGrp="1"/>
          </p:cNvSpPr>
          <p:nvPr>
            <p:ph type="title"/>
          </p:nvPr>
        </p:nvSpPr>
        <p:spPr/>
        <p:txBody>
          <a:bodyPr/>
          <a:lstStyle/>
          <a:p>
            <a:r>
              <a:rPr lang="en-GB" dirty="0"/>
              <a:t>Parental Involvement:</a:t>
            </a:r>
          </a:p>
        </p:txBody>
      </p:sp>
      <p:pic>
        <p:nvPicPr>
          <p:cNvPr id="5" name="Content Placeholder 4">
            <a:extLst>
              <a:ext uri="{FF2B5EF4-FFF2-40B4-BE49-F238E27FC236}">
                <a16:creationId xmlns:a16="http://schemas.microsoft.com/office/drawing/2014/main" id="{FD99B46E-D596-4B3F-AB4F-BFED5D03E5E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3205" y="1418917"/>
            <a:ext cx="3665380" cy="2749035"/>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217D2E65-2739-46DF-A1C3-20168C308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4940" y="4167952"/>
            <a:ext cx="4185855" cy="234171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72893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The door is always open…..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1791</TotalTime>
  <Words>681</Words>
  <Application>Microsoft Office PowerPoint</Application>
  <PresentationFormat>On-screen Show (4:3)</PresentationFormat>
  <Paragraphs>90</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Bradley Hand ITC</vt:lpstr>
      <vt:lpstr>Comic Sans MS</vt:lpstr>
      <vt:lpstr>Lucida Sans Unicode</vt:lpstr>
      <vt:lpstr>Verdana</vt:lpstr>
      <vt:lpstr>Wingdings 2</vt:lpstr>
      <vt:lpstr>Wingdings 3</vt:lpstr>
      <vt:lpstr>Concourse</vt:lpstr>
      <vt:lpstr>Wincle CE Primary School             </vt:lpstr>
      <vt:lpstr>Welcome...</vt:lpstr>
      <vt:lpstr>Our Christian vision:</vt:lpstr>
      <vt:lpstr>Shine like stars! </vt:lpstr>
      <vt:lpstr>Celebrating….</vt:lpstr>
      <vt:lpstr>A church school</vt:lpstr>
      <vt:lpstr>Our unique curriculum...</vt:lpstr>
      <vt:lpstr>Our curriculum drivers</vt:lpstr>
      <vt:lpstr>Emotional Wellbeing</vt:lpstr>
      <vt:lpstr>We help our pupils: </vt:lpstr>
      <vt:lpstr>PowerPoint Presentation</vt:lpstr>
      <vt:lpstr>Outdoor learning:</vt:lpstr>
      <vt:lpstr>The school timetable:</vt:lpstr>
      <vt:lpstr>Primary school in September:</vt:lpstr>
      <vt:lpstr>Meet the staff of Mars Class:</vt:lpstr>
      <vt:lpstr>Saints Groups </vt:lpstr>
      <vt:lpstr>Transition</vt:lpstr>
      <vt:lpstr>This September...</vt:lpstr>
      <vt:lpstr>Key information about starting</vt:lpstr>
      <vt:lpstr>Before and after school care..</vt:lpstr>
      <vt:lpstr>School uniform</vt:lpstr>
      <vt:lpstr>School lunches</vt:lpstr>
      <vt:lpstr>Parental Involvement:</vt:lpstr>
      <vt:lpstr>The door is always open…..</vt:lpstr>
    </vt:vector>
  </TitlesOfParts>
  <Company>Acer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Wincle CE Primary School</dc:title>
  <dc:creator>Valued Acer Customer</dc:creator>
  <cp:lastModifiedBy>Wincle Primary Head</cp:lastModifiedBy>
  <cp:revision>53</cp:revision>
  <dcterms:created xsi:type="dcterms:W3CDTF">2016-05-24T20:15:18Z</dcterms:created>
  <dcterms:modified xsi:type="dcterms:W3CDTF">2026-06-04T11:48:23Z</dcterms:modified>
</cp:coreProperties>
</file>