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1" r:id="rId4"/>
  </p:sldMasterIdLst>
  <p:notesMasterIdLst>
    <p:notesMasterId r:id="rId26"/>
  </p:notesMasterIdLst>
  <p:handoutMasterIdLst>
    <p:handoutMasterId r:id="rId27"/>
  </p:handoutMasterIdLst>
  <p:sldIdLst>
    <p:sldId id="312" r:id="rId5"/>
    <p:sldId id="322" r:id="rId6"/>
    <p:sldId id="327" r:id="rId7"/>
    <p:sldId id="315" r:id="rId8"/>
    <p:sldId id="317" r:id="rId9"/>
    <p:sldId id="323" r:id="rId10"/>
    <p:sldId id="324" r:id="rId11"/>
    <p:sldId id="319" r:id="rId12"/>
    <p:sldId id="318" r:id="rId13"/>
    <p:sldId id="325" r:id="rId14"/>
    <p:sldId id="331" r:id="rId15"/>
    <p:sldId id="321" r:id="rId16"/>
    <p:sldId id="330" r:id="rId17"/>
    <p:sldId id="335" r:id="rId18"/>
    <p:sldId id="329" r:id="rId19"/>
    <p:sldId id="333" r:id="rId20"/>
    <p:sldId id="332" r:id="rId21"/>
    <p:sldId id="334" r:id="rId22"/>
    <p:sldId id="336" r:id="rId23"/>
    <p:sldId id="328" r:id="rId24"/>
    <p:sldId id="297" r:id="rId25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 Braddock" initials="SB" lastIdx="2" clrIdx="0">
    <p:extLst>
      <p:ext uri="{19B8F6BF-5375-455C-9EA6-DF929625EA0E}">
        <p15:presenceInfo xmlns:p15="http://schemas.microsoft.com/office/powerpoint/2012/main" userId="S::sbraddock@bollingtoncross.cheshire.sch.uk::4082ebc8-fab0-4390-abf7-8f649f05c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165" autoAdjust="0"/>
  </p:normalViewPr>
  <p:slideViewPr>
    <p:cSldViewPr snapToGrid="0" snapToObjects="1">
      <p:cViewPr varScale="1">
        <p:scale>
          <a:sx n="67" d="100"/>
          <a:sy n="67" d="100"/>
        </p:scale>
        <p:origin x="858" y="6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1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568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59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68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AE9CF-D42A-71D5-74CA-77F2A3983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A5B9F-B96C-6559-8F0B-FCF001320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0C0512-697B-6680-48B0-E1C1393DA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699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FAAD-0D67-0B8C-8D88-D041D319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F2BAB-3444-3821-F7CA-9A16D48F5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58C064-8DA0-E6AD-FCE6-D151B8AEC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50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23186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0502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3112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1365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11108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2664469-8320-48A3-9E3A-736AF5278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9453238-0088-423D-B9C9-37A4771D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26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887E6C2-F759-4ED1-B97E-4C50B6730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0064D3F-7595-4511-A262-ECACAF2D29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09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DE6221-5D58-4255-9055-A5BBA2281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94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20D5F13-810A-4BA6-9681-760CF2E30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4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98804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59638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3883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4078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4802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3013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42773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53560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5649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24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304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2507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207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1919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07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552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860103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84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6" r:id="rId24"/>
    <p:sldLayoutId id="2147483747" r:id="rId25"/>
    <p:sldLayoutId id="2147483748" r:id="rId26"/>
    <p:sldLayoutId id="2147483663" r:id="rId27"/>
    <p:sldLayoutId id="2147483653" r:id="rId28"/>
    <p:sldLayoutId id="2147483685" r:id="rId2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braddock@wincle.cheshire.sch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11500" dirty="0"/>
              <a:t>Welcome!</a:t>
            </a:r>
            <a:br>
              <a:rPr lang="en-US" dirty="0"/>
            </a:br>
            <a:r>
              <a:rPr lang="en-US" dirty="0"/>
              <a:t>Meet the teacher.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6F84DEC-57FA-4B39-8B39-10920B94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How to get in touch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D921E51-B747-4CF2-896E-D4EF2EB20EC1}"/>
              </a:ext>
            </a:extLst>
          </p:cNvPr>
          <p:cNvSpPr txBox="1">
            <a:spLocks/>
          </p:cNvSpPr>
          <p:nvPr/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/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Speak to at the door at the beginning/end of the day</a:t>
            </a:r>
          </a:p>
          <a:p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Email - </a:t>
            </a:r>
            <a:r>
              <a:rPr lang="en-GB" dirty="0">
                <a:hlinkClick r:id="rId3"/>
              </a:rPr>
              <a:t>sbraddock@wincle.cheshire.sch.uk</a:t>
            </a:r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Dojo message</a:t>
            </a:r>
          </a:p>
          <a:p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Note in the homework diary.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13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218F9-C4FA-4FD4-8E53-2C19A7A46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Dojo</a:t>
            </a:r>
            <a:endParaRPr lang="en-GB" b="0" dirty="0">
              <a:latin typeface="Comic Sans MS" panose="030F0702030302020204" pitchFamily="66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81BFE2-7F33-4F32-B50B-74D8F621134D}"/>
              </a:ext>
            </a:extLst>
          </p:cNvPr>
          <p:cNvSpPr txBox="1">
            <a:spLocks noGrp="1"/>
          </p:cNvSpPr>
          <p:nvPr>
            <p:ph idx="13"/>
          </p:nvPr>
        </p:nvSpPr>
        <p:spPr>
          <a:xfrm>
            <a:off x="914400" y="2332038"/>
            <a:ext cx="690245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Updates on what we are doing as a class. </a:t>
            </a:r>
          </a:p>
          <a:p>
            <a:endParaRPr lang="en-US" dirty="0">
              <a:solidFill>
                <a:srgbClr val="333333"/>
              </a:solidFill>
              <a:latin typeface="Comic Sans MS" panose="030F0702030302020204" pitchFamily="66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Comic Sans MS" panose="030F0702030302020204" pitchFamily="66" charset="0"/>
              </a:rPr>
              <a:t>Reminders about homework, trips or lessons we’re doing. </a:t>
            </a:r>
          </a:p>
          <a:p>
            <a:endParaRPr lang="en-US" dirty="0">
              <a:solidFill>
                <a:srgbClr val="333333"/>
              </a:solidFill>
              <a:latin typeface="Comic Sans MS" panose="030F0702030302020204" pitchFamily="66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Comic Sans MS" panose="030F0702030302020204" pitchFamily="66" charset="0"/>
              </a:rPr>
              <a:t>Celebrations of children’s work.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00D83-DB84-4AE0-AD12-CF3DB62714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Picture 2" descr="Teachers | ClassDojo">
            <a:extLst>
              <a:ext uri="{FF2B5EF4-FFF2-40B4-BE49-F238E27FC236}">
                <a16:creationId xmlns:a16="http://schemas.microsoft.com/office/drawing/2014/main" id="{8D2EEA47-FCFD-42FB-97D9-A17FC2D1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84" y="3958297"/>
            <a:ext cx="4706815" cy="247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843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B88A8D-1D7C-4542-B4DE-65124D055788}"/>
              </a:ext>
            </a:extLst>
          </p:cNvPr>
          <p:cNvSpPr txBox="1">
            <a:spLocks/>
          </p:cNvSpPr>
          <p:nvPr/>
        </p:nvSpPr>
        <p:spPr>
          <a:xfrm>
            <a:off x="488369" y="444361"/>
            <a:ext cx="9601200" cy="1143000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latin typeface="Comic Sans MS" panose="030F0702030302020204" pitchFamily="66" charset="0"/>
                <a:cs typeface="Calibri" panose="020F0502020204030204" pitchFamily="34" charset="0"/>
              </a:rPr>
              <a:t>Attendance and punctuality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C59B005-546A-496B-9243-268BF58C71C6}"/>
              </a:ext>
            </a:extLst>
          </p:cNvPr>
          <p:cNvSpPr txBox="1">
            <a:spLocks/>
          </p:cNvSpPr>
          <p:nvPr/>
        </p:nvSpPr>
        <p:spPr>
          <a:xfrm>
            <a:off x="488369" y="1857175"/>
            <a:ext cx="8279113" cy="41910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Regular school attendance is essential if children are to achieve their full potential. 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Even if a child is feeling a little “off” please do try to bring them in. 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If children have been ill in the morning and then perk up, please bring them in for the afternoon session.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  <p:pic>
        <p:nvPicPr>
          <p:cNvPr id="14" name="Picture 4" descr="Realistic yellow road sign in arrow shape - blank Vector Image">
            <a:extLst>
              <a:ext uri="{FF2B5EF4-FFF2-40B4-BE49-F238E27FC236}">
                <a16:creationId xmlns:a16="http://schemas.microsoft.com/office/drawing/2014/main" id="{CF5BDF53-6D3F-47A9-802E-73E00056E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30" b="70093" l="15600" r="87700">
                        <a14:foregroundMark x1="47400" y1="21019" x2="47600" y2="64444"/>
                        <a14:foregroundMark x1="46000" y1="24259" x2="46000" y2="70093"/>
                        <a14:foregroundMark x1="46400" y1="68611" x2="47600" y2="20093"/>
                        <a14:foregroundMark x1="44800" y1="24907" x2="48100" y2="6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27" t="5219" r="3410" b="64331"/>
          <a:stretch/>
        </p:blipFill>
        <p:spPr bwMode="auto">
          <a:xfrm rot="10800000" flipH="1">
            <a:off x="7262510" y="-78059"/>
            <a:ext cx="4968552" cy="183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2A3979-F467-4326-9941-FD7C1A3EAF30}"/>
              </a:ext>
            </a:extLst>
          </p:cNvPr>
          <p:cNvSpPr txBox="1"/>
          <p:nvPr/>
        </p:nvSpPr>
        <p:spPr>
          <a:xfrm>
            <a:off x="8084903" y="692696"/>
            <a:ext cx="273630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Read more on our school website</a:t>
            </a:r>
          </a:p>
        </p:txBody>
      </p:sp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0CF01F02-E70D-48DC-B190-86392546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984" y="656064"/>
            <a:ext cx="9601200" cy="11430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Behaviour / Communication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1A83E65-077F-4B76-830D-E8632D6F04D7}"/>
              </a:ext>
            </a:extLst>
          </p:cNvPr>
          <p:cNvSpPr txBox="1">
            <a:spLocks/>
          </p:cNvSpPr>
          <p:nvPr/>
        </p:nvSpPr>
        <p:spPr>
          <a:xfrm>
            <a:off x="757237" y="1967488"/>
            <a:ext cx="10460890" cy="41910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We put relationships first and nurture positive relationships. This is modelled through how we communicate with each other.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‘behaviour is communication’ approach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We maintain clear boundaries and expectations around behaviour. Children need predictable routines, expectations and responses with sufficient flexibility to allow an empathetic and personalised approach. 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Class Agreement created.</a:t>
            </a:r>
          </a:p>
        </p:txBody>
      </p:sp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0CF01F02-E70D-48DC-B190-86392546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26" y="93353"/>
            <a:ext cx="9601200" cy="11430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Behaviour / Communication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1A83E65-077F-4B76-830D-E8632D6F04D7}"/>
              </a:ext>
            </a:extLst>
          </p:cNvPr>
          <p:cNvSpPr txBox="1">
            <a:spLocks/>
          </p:cNvSpPr>
          <p:nvPr/>
        </p:nvSpPr>
        <p:spPr>
          <a:xfrm>
            <a:off x="433679" y="1404777"/>
            <a:ext cx="10460890" cy="41910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Verbal praise (a kind word or just encouragement).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Praise from teachers, support staff and the Headteacher.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Positive feedback about work or </a:t>
            </a:r>
            <a:r>
              <a:rPr lang="en-US" sz="2400" dirty="0" err="1">
                <a:latin typeface="Comic Sans MS" panose="030F0702030302020204" pitchFamily="66" charset="0"/>
                <a:cs typeface="Calibri" panose="020F0502020204030204" pitchFamily="34" charset="0"/>
              </a:rPr>
              <a:t>behaviour</a:t>
            </a: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 (verbal or written).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Headteacher’s Award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Sharing examples of children’s 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Encouraging the children to praise each other.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Special praise through other staff recognition in School Assembly.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Recognition board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Dojo points (coming soon)</a:t>
            </a:r>
            <a:endParaRPr lang="en-US" sz="2000" dirty="0">
              <a:latin typeface="Comic Sans MS" panose="030F0702030302020204" pitchFamily="66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888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0CF01F02-E70D-48DC-B190-863925464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01" y="439259"/>
            <a:ext cx="8342035" cy="747859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Behaviour / Communication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1A83E65-077F-4B76-830D-E8632D6F04D7}"/>
              </a:ext>
            </a:extLst>
          </p:cNvPr>
          <p:cNvSpPr txBox="1">
            <a:spLocks/>
          </p:cNvSpPr>
          <p:nvPr/>
        </p:nvSpPr>
        <p:spPr>
          <a:xfrm>
            <a:off x="509901" y="1187118"/>
            <a:ext cx="9848536" cy="41910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Tactical positioning of teacher to eliminate problem.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Praise of other children behaving well.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Whole class reminder of Class Agreement and Class Rules.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Yellow – Reminder of expectation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Amber – Warning of </a:t>
            </a:r>
            <a:r>
              <a:rPr lang="en-US" sz="2400" dirty="0" err="1">
                <a:latin typeface="Comic Sans MS" panose="030F0702030302020204" pitchFamily="66" charset="0"/>
                <a:cs typeface="Calibri" panose="020F0502020204030204" pitchFamily="34" charset="0"/>
              </a:rPr>
              <a:t>behaviour</a:t>
            </a:r>
            <a:endParaRPr lang="en-US" sz="2400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Red – Sent to Headteacher, parents informed.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omic Sans MS" panose="030F0702030302020204" pitchFamily="66" charset="0"/>
                <a:cs typeface="Calibri" panose="020F0502020204030204" pitchFamily="34" charset="0"/>
              </a:rPr>
              <a:t>Time out from the classroom, working through tasks in isolation where appropriate with support/supervision.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DA997A-FE76-4C35-8319-A3E28724729B}"/>
              </a:ext>
            </a:extLst>
          </p:cNvPr>
          <p:cNvSpPr/>
          <p:nvPr/>
        </p:nvSpPr>
        <p:spPr>
          <a:xfrm>
            <a:off x="509901" y="4971815"/>
            <a:ext cx="83420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Loss of privileges, (free choice of activity, playtime or lunchtime).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School </a:t>
            </a:r>
            <a:r>
              <a:rPr lang="en-US" sz="24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Behaviour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 Report. </a:t>
            </a:r>
          </a:p>
        </p:txBody>
      </p:sp>
    </p:spTree>
    <p:extLst>
      <p:ext uri="{BB962C8B-B14F-4D97-AF65-F5344CB8AC3E}">
        <p14:creationId xmlns:p14="http://schemas.microsoft.com/office/powerpoint/2010/main" val="255876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539" y="1010808"/>
            <a:ext cx="9879437" cy="980844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E-Safety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CC342-9FD1-7055-EAAC-008DC851B1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7540" y="2253553"/>
            <a:ext cx="9656412" cy="3704266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E-safety is taught to children as part of the computing and PSHCE curriculum and is regularly revisited.</a:t>
            </a:r>
          </a:p>
          <a:p>
            <a:r>
              <a:rPr lang="en-US" dirty="0">
                <a:latin typeface="Comic Sans MS" panose="030F0702030302020204" pitchFamily="66" charset="0"/>
              </a:rPr>
              <a:t>Monitoring and open communication with your child is key.</a:t>
            </a:r>
          </a:p>
          <a:p>
            <a:r>
              <a:rPr lang="en-US" dirty="0">
                <a:latin typeface="Comic Sans MS" panose="030F0702030302020204" pitchFamily="66" charset="0"/>
              </a:rPr>
              <a:t>Government recommendations – maximum 1 hour of screens a day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Additional advice/ support is always available</a:t>
            </a: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35413" y="378794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>
                <a:latin typeface="Comic Sans MS" panose="030F0702030302020204" pitchFamily="66" charset="0"/>
              </a:rPr>
              <a:pPr/>
              <a:t>8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F6045-EC9B-45C6-8DB5-BAD99BAD3F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49" t="16032" r="17388"/>
          <a:stretch/>
        </p:blipFill>
        <p:spPr>
          <a:xfrm>
            <a:off x="84408" y="1336431"/>
            <a:ext cx="4759569" cy="43028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1D9D5-074A-4C53-8DF1-491BEC200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829" y="1336431"/>
            <a:ext cx="7163674" cy="41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9139CF-9551-48C6-88BB-3DCB1B8E7C63}"/>
              </a:ext>
            </a:extLst>
          </p:cNvPr>
          <p:cNvSpPr txBox="1"/>
          <p:nvPr/>
        </p:nvSpPr>
        <p:spPr>
          <a:xfrm>
            <a:off x="638135" y="661059"/>
            <a:ext cx="946246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sng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What to bring to school daily:</a:t>
            </a:r>
          </a:p>
          <a:p>
            <a:endParaRPr lang="en-US" sz="2400" dirty="0">
              <a:solidFill>
                <a:srgbClr val="333333"/>
              </a:solidFill>
              <a:latin typeface="Comic Sans MS" panose="030F0702030302020204" pitchFamily="66" charset="0"/>
            </a:endParaRPr>
          </a:p>
          <a:p>
            <a:r>
              <a:rPr lang="en-US" sz="2400" b="0" i="0" dirty="0">
                <a:solidFill>
                  <a:srgbClr val="333333"/>
                </a:solidFill>
                <a:effectLst/>
                <a:latin typeface="Comic Sans MS" panose="030F0702030302020204" pitchFamily="66" charset="0"/>
              </a:rPr>
              <a:t>A water bottle (with water only).</a:t>
            </a:r>
          </a:p>
          <a:p>
            <a:r>
              <a:rPr lang="en-US" sz="2400" dirty="0">
                <a:solidFill>
                  <a:srgbClr val="333333"/>
                </a:solidFill>
                <a:latin typeface="Comic Sans MS" panose="030F0702030302020204" pitchFamily="66" charset="0"/>
              </a:rPr>
              <a:t>Blue reading record. </a:t>
            </a:r>
          </a:p>
          <a:p>
            <a:r>
              <a:rPr lang="en-US" sz="2400" dirty="0">
                <a:solidFill>
                  <a:srgbClr val="333333"/>
                </a:solidFill>
                <a:latin typeface="Comic Sans MS" panose="030F0702030302020204" pitchFamily="66" charset="0"/>
              </a:rPr>
              <a:t>Current reading book. 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Maths homework book.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Phonics homework book. 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Coat – always, not matter the weather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Please do not bring any toys, fidgets or other home items unless spoken with the Teacher. 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Please put names on everything. </a:t>
            </a:r>
          </a:p>
        </p:txBody>
      </p:sp>
    </p:spTree>
    <p:extLst>
      <p:ext uri="{BB962C8B-B14F-4D97-AF65-F5344CB8AC3E}">
        <p14:creationId xmlns:p14="http://schemas.microsoft.com/office/powerpoint/2010/main" val="3939878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58222E-49D1-C05A-6B90-3FBA4E711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543AE2-86A1-63F5-A7A3-4B42BEC2B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24" y="254254"/>
            <a:ext cx="11924752" cy="330502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4D7103E-3C65-1DE6-138A-A28ED7A5CE83}"/>
              </a:ext>
            </a:extLst>
          </p:cNvPr>
          <p:cNvSpPr txBox="1">
            <a:spLocks/>
          </p:cNvSpPr>
          <p:nvPr/>
        </p:nvSpPr>
        <p:spPr>
          <a:xfrm>
            <a:off x="-1219590" y="4107451"/>
            <a:ext cx="7965461" cy="39060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Comic Sans MS" panose="030F0702030302020204" pitchFamily="66" charset="0"/>
              </a:rPr>
              <a:t>P.E. Routine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7DB2B3-DC56-C68F-4173-2EA3B2C3AC71}"/>
              </a:ext>
            </a:extLst>
          </p:cNvPr>
          <p:cNvSpPr txBox="1">
            <a:spLocks/>
          </p:cNvSpPr>
          <p:nvPr/>
        </p:nvSpPr>
        <p:spPr>
          <a:xfrm>
            <a:off x="1130320" y="5046229"/>
            <a:ext cx="7965460" cy="137423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latin typeface="Comic Sans MS" panose="030F0702030302020204" pitchFamily="66" charset="0"/>
              </a:rPr>
              <a:t>Tuesday  – come to school in P.E. kit</a:t>
            </a:r>
          </a:p>
          <a:p>
            <a:r>
              <a:rPr lang="en-GB" sz="2800">
                <a:latin typeface="Comic Sans MS" panose="030F0702030302020204" pitchFamily="66" charset="0"/>
              </a:rPr>
              <a:t>Friday – come </a:t>
            </a:r>
            <a:r>
              <a:rPr lang="en-US" sz="2800">
                <a:latin typeface="Comic Sans MS" panose="030F0702030302020204" pitchFamily="66" charset="0"/>
              </a:rPr>
              <a:t>to school in P.E. kit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2029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FB3D164A-35E7-44AB-9E28-851F8F547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967" y="357188"/>
            <a:ext cx="10420542" cy="11430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  <a:cs typeface="Calibri" panose="020F0502020204030204" pitchFamily="34" charset="0"/>
              </a:rPr>
              <a:t>Homework Expectations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B40E79E-6662-495B-B55E-573CE41CCDEF}"/>
              </a:ext>
            </a:extLst>
          </p:cNvPr>
          <p:cNvSpPr txBox="1">
            <a:spLocks/>
          </p:cNvSpPr>
          <p:nvPr/>
        </p:nvSpPr>
        <p:spPr>
          <a:xfrm>
            <a:off x="1210050" y="1451027"/>
            <a:ext cx="10420542" cy="469367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Comic Sans MS" panose="030F0702030302020204" pitchFamily="66" charset="0"/>
                <a:cs typeface="Calibri" panose="020F0502020204030204" pitchFamily="34" charset="0"/>
              </a:rPr>
              <a:t>Reading:</a:t>
            </a:r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 To read with an adult daily or as often as possible throughout the week. Bring reading records in every day. Minimum reading 3 times school-book.</a:t>
            </a:r>
          </a:p>
          <a:p>
            <a:r>
              <a:rPr lang="en-GB" sz="2400" b="1" dirty="0">
                <a:latin typeface="Comic Sans MS" panose="030F0702030302020204" pitchFamily="66" charset="0"/>
                <a:cs typeface="Calibri" panose="020F0502020204030204" pitchFamily="34" charset="0"/>
              </a:rPr>
              <a:t>Phonics</a:t>
            </a:r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: Sheet stuck in practises phonics taught in the week.</a:t>
            </a:r>
          </a:p>
          <a:p>
            <a:r>
              <a:rPr lang="en-US" sz="2400" b="1" dirty="0">
                <a:latin typeface="Comic Sans MS" panose="030F0702030302020204" pitchFamily="66" charset="0"/>
                <a:cs typeface="Calibri" panose="020F0502020204030204" pitchFamily="34" charset="0"/>
              </a:rPr>
              <a:t>Maths: </a:t>
            </a:r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Sheet stuck in practises phonics taught in the week.</a:t>
            </a:r>
          </a:p>
          <a:p>
            <a:endParaRPr lang="en-GB" sz="2400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endParaRPr lang="en-GB" sz="2400" dirty="0"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Homework given out on Friday, due in on Thursday. 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Homework won’t be marked but will be tracked. 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1 Dojo for Reading, 1 Dojo for Maths, 1 Dojo for Phonics - </a:t>
            </a:r>
            <a:r>
              <a:rPr lang="en-GB" sz="2400" dirty="0">
                <a:latin typeface="Comic Sans MS" panose="030F0702030302020204" pitchFamily="66" charset="0"/>
              </a:rPr>
              <a:t>Over the half term, if they get 18+ homework dojos, each child will win a treat</a:t>
            </a:r>
          </a:p>
          <a:p>
            <a:r>
              <a:rPr lang="en-GB" sz="2400" dirty="0">
                <a:latin typeface="Comic Sans MS" panose="030F0702030302020204" pitchFamily="66" charset="0"/>
                <a:cs typeface="Calibri" panose="020F0502020204030204" pitchFamily="34" charset="0"/>
              </a:rPr>
              <a:t>Homework club run by Mrs Smith on Tuesday lunchtimes. </a:t>
            </a:r>
          </a:p>
        </p:txBody>
      </p:sp>
    </p:spTree>
    <p:extLst>
      <p:ext uri="{BB962C8B-B14F-4D97-AF65-F5344CB8AC3E}">
        <p14:creationId xmlns:p14="http://schemas.microsoft.com/office/powerpoint/2010/main" val="2498021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DFBD2-7B77-71DF-3A2B-B613A0259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C62E38-18A5-9B63-BB74-D915A9EBD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010" y="602791"/>
            <a:ext cx="8032771" cy="980844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Homework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C555DC-7920-D3AC-8165-E423CD57F3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35413" y="378794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>
                <a:latin typeface="Comic Sans MS" panose="030F0702030302020204" pitchFamily="66" charset="0"/>
              </a:rPr>
              <a:pPr/>
              <a:t>13</a:t>
            </a:fld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579CF2-FCCD-0E45-0B28-80E03E4C4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5" y="1583634"/>
            <a:ext cx="6220273" cy="4758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889FCF-BF7E-8EDE-1DCC-6D29C6242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628" y="378794"/>
            <a:ext cx="5616427" cy="435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7FA343-0BF1-878A-94FD-1ED155AD9D15}"/>
              </a:ext>
            </a:extLst>
          </p:cNvPr>
          <p:cNvSpPr txBox="1"/>
          <p:nvPr/>
        </p:nvSpPr>
        <p:spPr>
          <a:xfrm>
            <a:off x="6469628" y="5781368"/>
            <a:ext cx="4473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Some activities might need a die. If you need to borrow one, please let us know. </a:t>
            </a:r>
          </a:p>
        </p:txBody>
      </p:sp>
    </p:spTree>
    <p:extLst>
      <p:ext uri="{BB962C8B-B14F-4D97-AF65-F5344CB8AC3E}">
        <p14:creationId xmlns:p14="http://schemas.microsoft.com/office/powerpoint/2010/main" val="3207385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AC5446-CBAB-118A-95B4-ABAB5CFF5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299070-1F50-EAB4-175E-27544034E864}"/>
              </a:ext>
            </a:extLst>
          </p:cNvPr>
          <p:cNvSpPr txBox="1"/>
          <p:nvPr/>
        </p:nvSpPr>
        <p:spPr>
          <a:xfrm>
            <a:off x="776747" y="2998838"/>
            <a:ext cx="5958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>
                <a:latin typeface="Comic Sans MS" panose="030F0702030302020204" pitchFamily="66" charset="0"/>
              </a:rPr>
              <a:t>BugClub</a:t>
            </a:r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E08D2-8BBC-D37E-B414-35C4D808E5CD}"/>
              </a:ext>
            </a:extLst>
          </p:cNvPr>
          <p:cNvSpPr txBox="1"/>
          <p:nvPr/>
        </p:nvSpPr>
        <p:spPr>
          <a:xfrm>
            <a:off x="776747" y="712838"/>
            <a:ext cx="10903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mic Sans MS" panose="030F0702030302020204" pitchFamily="66" charset="0"/>
              </a:rPr>
              <a:t>Bookmark to help with comprehension</a:t>
            </a:r>
          </a:p>
        </p:txBody>
      </p:sp>
    </p:spTree>
    <p:extLst>
      <p:ext uri="{BB962C8B-B14F-4D97-AF65-F5344CB8AC3E}">
        <p14:creationId xmlns:p14="http://schemas.microsoft.com/office/powerpoint/2010/main" val="4141123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7FD4D-4FDA-91F5-6EF1-948DCE4BA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5F14C0-AC22-24B5-920B-B37136E7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010" y="602791"/>
            <a:ext cx="8032771" cy="980844"/>
          </a:xfrm>
        </p:spPr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Homework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BEDE5E-3E97-9F66-ACFD-5A2D83F2BC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35413" y="378794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>
                <a:latin typeface="Comic Sans MS" panose="030F0702030302020204" pitchFamily="66" charset="0"/>
              </a:rPr>
              <a:pPr/>
              <a:t>15</a:t>
            </a:fld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201FE1-00C5-58B8-E14A-8145A30CA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2" y="1500706"/>
            <a:ext cx="6473594" cy="49689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8D85F7-0255-525E-102B-5DCEEFF1FC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466" y="378794"/>
            <a:ext cx="5319221" cy="432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3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AE24D-B141-9BCD-C32A-D38C2CBFF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60AD7-13B9-2E39-7265-A0290826E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973" y="482086"/>
            <a:ext cx="7843837" cy="1012782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Mental Maths Focuses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C19043A-82A9-2C4F-82AD-E661722982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>
              <a:latin typeface="Comic Sans MS" panose="030F0702030302020204" pitchFamily="66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FFBCB0-6B8A-51B4-EA7C-888ACEB89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4" y="1378340"/>
            <a:ext cx="12101946" cy="499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07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838E-20F8-193A-8B33-657ACB09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Weekly Maths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96E7C-2B89-C0D4-0CD9-2F2FD3C451A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27050" y="2100119"/>
            <a:ext cx="10157551" cy="3721817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Thursday morning – stuck in the back of Maths Homework books 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5560C3-F2A0-D8AD-72CB-E72AF07D6E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DD2BFB-274B-F3CC-439A-AA43B6A52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914" y="2965772"/>
            <a:ext cx="2692279" cy="3399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FB911-6B2B-6A3A-4D35-4757CE833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824" y="2965771"/>
            <a:ext cx="2640004" cy="334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77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DC435-2788-CB68-A7BB-1E0B3016C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285728"/>
            <a:ext cx="5715000" cy="1493911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Spencer Bear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42ADCF-23D3-97A7-5483-94C0AE2AD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2458065"/>
            <a:ext cx="10835147" cy="3590183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Spencer Bear will be given out on Wednesdays and be brought back on Tuesdays.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We ask that you fill the scrapbook with photos and memories that you make with Spencer.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Please don’t feel pressure to do any extravagant for this. It could be visiting Grandparents, going the park, doing the weekly shop or practising homework together.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Examples seen in the old books. </a:t>
            </a:r>
          </a:p>
        </p:txBody>
      </p:sp>
    </p:spTree>
    <p:extLst>
      <p:ext uri="{BB962C8B-B14F-4D97-AF65-F5344CB8AC3E}">
        <p14:creationId xmlns:p14="http://schemas.microsoft.com/office/powerpoint/2010/main" val="3773780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6A6F7-99DD-715C-9260-4E999C556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Family Maths and Family Reads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C86629-24D0-871C-5473-EB7330A0C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F8563-32CC-7DA4-2FB6-30901CB75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7570839" cy="3720337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Dates (from Newsletter):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sz="3500" dirty="0">
                <a:latin typeface="Comic Sans MS" panose="030F0702030302020204" pitchFamily="66" charset="0"/>
              </a:rPr>
              <a:t>24</a:t>
            </a:r>
            <a:r>
              <a:rPr lang="en-GB" sz="3500" baseline="30000" dirty="0">
                <a:latin typeface="Comic Sans MS" panose="030F0702030302020204" pitchFamily="66" charset="0"/>
              </a:rPr>
              <a:t>th</a:t>
            </a:r>
            <a:r>
              <a:rPr lang="en-GB" sz="3500" dirty="0">
                <a:latin typeface="Comic Sans MS" panose="030F0702030302020204" pitchFamily="66" charset="0"/>
              </a:rPr>
              <a:t> September at 3.10pm - Family Reads </a:t>
            </a:r>
          </a:p>
          <a:p>
            <a:r>
              <a:rPr lang="en-GB" sz="3500" dirty="0">
                <a:latin typeface="Comic Sans MS" panose="030F0702030302020204" pitchFamily="66" charset="0"/>
              </a:rPr>
              <a:t>20</a:t>
            </a:r>
            <a:r>
              <a:rPr lang="en-GB" sz="3500" baseline="30000" dirty="0">
                <a:latin typeface="Comic Sans MS" panose="030F0702030302020204" pitchFamily="66" charset="0"/>
              </a:rPr>
              <a:t>th</a:t>
            </a:r>
            <a:r>
              <a:rPr lang="en-GB" sz="3500" dirty="0">
                <a:latin typeface="Comic Sans MS" panose="030F0702030302020204" pitchFamily="66" charset="0"/>
              </a:rPr>
              <a:t> October at 3.10pm – Family Maths</a:t>
            </a:r>
          </a:p>
          <a:p>
            <a:r>
              <a:rPr lang="en-GB" sz="3500" dirty="0">
                <a:latin typeface="Comic Sans MS" panose="030F0702030302020204" pitchFamily="66" charset="0"/>
              </a:rPr>
              <a:t>18</a:t>
            </a:r>
            <a:r>
              <a:rPr lang="en-GB" sz="3500" baseline="30000" dirty="0">
                <a:latin typeface="Comic Sans MS" panose="030F0702030302020204" pitchFamily="66" charset="0"/>
              </a:rPr>
              <a:t>th</a:t>
            </a:r>
            <a:r>
              <a:rPr lang="en-GB" sz="3500" dirty="0">
                <a:latin typeface="Comic Sans MS" panose="030F0702030302020204" pitchFamily="66" charset="0"/>
              </a:rPr>
              <a:t> November at 3.10pm – Family Reads</a:t>
            </a:r>
          </a:p>
          <a:p>
            <a:r>
              <a:rPr lang="en-GB" sz="3500" dirty="0">
                <a:latin typeface="Comic Sans MS" panose="030F0702030302020204" pitchFamily="66" charset="0"/>
              </a:rPr>
              <a:t>11</a:t>
            </a:r>
            <a:r>
              <a:rPr lang="en-GB" sz="3500" baseline="30000" dirty="0">
                <a:latin typeface="Comic Sans MS" panose="030F0702030302020204" pitchFamily="66" charset="0"/>
              </a:rPr>
              <a:t>th</a:t>
            </a:r>
            <a:r>
              <a:rPr lang="en-GB" sz="3500" dirty="0">
                <a:latin typeface="Comic Sans MS" panose="030F0702030302020204" pitchFamily="66" charset="0"/>
              </a:rPr>
              <a:t> December at 9.00am – Family Maths</a:t>
            </a:r>
          </a:p>
        </p:txBody>
      </p:sp>
    </p:spTree>
    <p:extLst>
      <p:ext uri="{BB962C8B-B14F-4D97-AF65-F5344CB8AC3E}">
        <p14:creationId xmlns:p14="http://schemas.microsoft.com/office/powerpoint/2010/main" val="3651830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CB9E9-C510-4219-88C3-56962672E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Comic Sans MS" panose="030F0702030302020204" pitchFamily="66" charset="0"/>
              </a:rPr>
              <a:t>Parents Readers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8917A-D849-445B-969F-722300D33DF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0" dirty="0">
                <a:solidFill>
                  <a:srgbClr val="2C2A50"/>
                </a:solidFill>
                <a:effectLst/>
                <a:latin typeface="Comic Sans MS" panose="030F0702030302020204" pitchFamily="66" charset="0"/>
              </a:rPr>
              <a:t>Parent Readers- if you are able to spare a short amount of time each week (if even just for a few weeks) to listen to children read, we would be extremely grateful. Please contact me if you are able to volunteer.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363D8-7018-4F37-941D-162D85EFA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57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1C526C-0F3C-42C3-AB6E-943AFE0C0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omic Sans MS" panose="030F0702030302020204" pitchFamily="66" charset="0"/>
              </a:rPr>
              <a:t>Any questions?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620</TotalTime>
  <Words>819</Words>
  <Application>Microsoft Office PowerPoint</Application>
  <PresentationFormat>Widescreen</PresentationFormat>
  <Paragraphs>122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Comic Sans MS</vt:lpstr>
      <vt:lpstr>Garamond</vt:lpstr>
      <vt:lpstr>Organic</vt:lpstr>
      <vt:lpstr>Welcome! Meet the teacher.</vt:lpstr>
      <vt:lpstr>How to get in touch</vt:lpstr>
      <vt:lpstr>Dojo</vt:lpstr>
      <vt:lpstr>PowerPoint Presentation</vt:lpstr>
      <vt:lpstr>Behaviour / Communication</vt:lpstr>
      <vt:lpstr>Behaviour / Communication</vt:lpstr>
      <vt:lpstr>Behaviour / Communication</vt:lpstr>
      <vt:lpstr>E-Safety</vt:lpstr>
      <vt:lpstr>PowerPoint Presentation</vt:lpstr>
      <vt:lpstr>PowerPoint Presentation</vt:lpstr>
      <vt:lpstr>PowerPoint Presentation</vt:lpstr>
      <vt:lpstr>Homework Expectations</vt:lpstr>
      <vt:lpstr>Homework</vt:lpstr>
      <vt:lpstr>PowerPoint Presentation</vt:lpstr>
      <vt:lpstr>Homework</vt:lpstr>
      <vt:lpstr>Mental Maths Focuses </vt:lpstr>
      <vt:lpstr>Weekly Maths Test</vt:lpstr>
      <vt:lpstr>Spencer Bear</vt:lpstr>
      <vt:lpstr>Family Maths and Family Reads</vt:lpstr>
      <vt:lpstr>Parents Readers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 presentation</dc:title>
  <dc:subject/>
  <dc:creator>S Braddock</dc:creator>
  <cp:lastModifiedBy>Administrator</cp:lastModifiedBy>
  <cp:revision>26</cp:revision>
  <dcterms:created xsi:type="dcterms:W3CDTF">2024-09-02T11:25:56Z</dcterms:created>
  <dcterms:modified xsi:type="dcterms:W3CDTF">2026-09-10T19:58:50Z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