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1"/>
  </p:notesMasterIdLst>
  <p:sldIdLst>
    <p:sldId id="256" r:id="rId2"/>
    <p:sldId id="257" r:id="rId3"/>
    <p:sldId id="258" r:id="rId4"/>
    <p:sldId id="259" r:id="rId5"/>
    <p:sldId id="347" r:id="rId6"/>
    <p:sldId id="260" r:id="rId7"/>
    <p:sldId id="283" r:id="rId8"/>
    <p:sldId id="342" r:id="rId9"/>
    <p:sldId id="343" r:id="rId10"/>
    <p:sldId id="344" r:id="rId11"/>
    <p:sldId id="354" r:id="rId12"/>
    <p:sldId id="352" r:id="rId13"/>
    <p:sldId id="345" r:id="rId14"/>
    <p:sldId id="348" r:id="rId15"/>
    <p:sldId id="346" r:id="rId16"/>
    <p:sldId id="262" r:id="rId17"/>
    <p:sldId id="263" r:id="rId18"/>
    <p:sldId id="351" r:id="rId19"/>
    <p:sldId id="35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D6E0AA-175C-4AC7-99A2-B9E26D93B4CA}" v="100" dt="2026-08-27T09:52:40.4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Williams" userId="13fed634c8859cc7" providerId="LiveId" clId="{0858CEE2-36A4-4229-B1C2-5337279DEC51}"/>
    <pc:docChg chg="custSel addSld modSld">
      <pc:chgData name="Jess Williams" userId="13fed634c8859cc7" providerId="LiveId" clId="{0858CEE2-36A4-4229-B1C2-5337279DEC51}" dt="2026-09-09T07:18:53.824" v="1740" actId="20577"/>
      <pc:docMkLst>
        <pc:docMk/>
      </pc:docMkLst>
      <pc:sldChg chg="modSp mod">
        <pc:chgData name="Jess Williams" userId="13fed634c8859cc7" providerId="LiveId" clId="{0858CEE2-36A4-4229-B1C2-5337279DEC51}" dt="2026-09-08T14:47:18.299" v="941" actId="20577"/>
        <pc:sldMkLst>
          <pc:docMk/>
          <pc:sldMk cId="138195920" sldId="257"/>
        </pc:sldMkLst>
        <pc:spChg chg="mod">
          <ac:chgData name="Jess Williams" userId="13fed634c8859cc7" providerId="LiveId" clId="{0858CEE2-36A4-4229-B1C2-5337279DEC51}" dt="2026-09-08T14:47:18.299" v="941" actId="20577"/>
          <ac:spMkLst>
            <pc:docMk/>
            <pc:sldMk cId="138195920" sldId="257"/>
            <ac:spMk id="3" creationId="{F59359EF-3C0E-4A96-8AC3-5B2DCC6DCCD6}"/>
          </ac:spMkLst>
        </pc:spChg>
      </pc:sldChg>
      <pc:sldChg chg="modSp mod">
        <pc:chgData name="Jess Williams" userId="13fed634c8859cc7" providerId="LiveId" clId="{0858CEE2-36A4-4229-B1C2-5337279DEC51}" dt="2026-09-08T14:48:31.569" v="1064" actId="20577"/>
        <pc:sldMkLst>
          <pc:docMk/>
          <pc:sldMk cId="3816258435" sldId="260"/>
        </pc:sldMkLst>
        <pc:spChg chg="mod">
          <ac:chgData name="Jess Williams" userId="13fed634c8859cc7" providerId="LiveId" clId="{0858CEE2-36A4-4229-B1C2-5337279DEC51}" dt="2026-09-08T14:48:31.569" v="1064" actId="20577"/>
          <ac:spMkLst>
            <pc:docMk/>
            <pc:sldMk cId="3816258435" sldId="260"/>
            <ac:spMk id="3" creationId="{F59359EF-3C0E-4A96-8AC3-5B2DCC6DCCD6}"/>
          </ac:spMkLst>
        </pc:spChg>
      </pc:sldChg>
      <pc:sldChg chg="modSp mod">
        <pc:chgData name="Jess Williams" userId="13fed634c8859cc7" providerId="LiveId" clId="{0858CEE2-36A4-4229-B1C2-5337279DEC51}" dt="2026-09-08T14:55:18.243" v="1699" actId="20577"/>
        <pc:sldMkLst>
          <pc:docMk/>
          <pc:sldMk cId="4232607982" sldId="262"/>
        </pc:sldMkLst>
        <pc:spChg chg="mod">
          <ac:chgData name="Jess Williams" userId="13fed634c8859cc7" providerId="LiveId" clId="{0858CEE2-36A4-4229-B1C2-5337279DEC51}" dt="2026-09-08T14:55:18.243" v="1699" actId="20577"/>
          <ac:spMkLst>
            <pc:docMk/>
            <pc:sldMk cId="4232607982" sldId="262"/>
            <ac:spMk id="3" creationId="{F59359EF-3C0E-4A96-8AC3-5B2DCC6DCCD6}"/>
          </ac:spMkLst>
        </pc:spChg>
      </pc:sldChg>
      <pc:sldChg chg="modSp modAnim">
        <pc:chgData name="Jess Williams" userId="13fed634c8859cc7" providerId="LiveId" clId="{0858CEE2-36A4-4229-B1C2-5337279DEC51}" dt="2026-08-27T09:45:16.143" v="157" actId="20577"/>
        <pc:sldMkLst>
          <pc:docMk/>
          <pc:sldMk cId="1326670309" sldId="283"/>
        </pc:sldMkLst>
        <pc:spChg chg="mod">
          <ac:chgData name="Jess Williams" userId="13fed634c8859cc7" providerId="LiveId" clId="{0858CEE2-36A4-4229-B1C2-5337279DEC51}" dt="2026-08-27T09:45:16.143" v="157" actId="20577"/>
          <ac:spMkLst>
            <pc:docMk/>
            <pc:sldMk cId="1326670309" sldId="283"/>
            <ac:spMk id="4" creationId="{5B9BCD37-2879-9B7C-E706-533A91F2B68B}"/>
          </ac:spMkLst>
        </pc:spChg>
      </pc:sldChg>
      <pc:sldChg chg="modSp mod">
        <pc:chgData name="Jess Williams" userId="13fed634c8859cc7" providerId="LiveId" clId="{0858CEE2-36A4-4229-B1C2-5337279DEC51}" dt="2026-08-27T09:46:21.589" v="230" actId="404"/>
        <pc:sldMkLst>
          <pc:docMk/>
          <pc:sldMk cId="347260737" sldId="342"/>
        </pc:sldMkLst>
        <pc:spChg chg="mod">
          <ac:chgData name="Jess Williams" userId="13fed634c8859cc7" providerId="LiveId" clId="{0858CEE2-36A4-4229-B1C2-5337279DEC51}" dt="2026-08-27T09:45:27.953" v="159" actId="5793"/>
          <ac:spMkLst>
            <pc:docMk/>
            <pc:sldMk cId="347260737" sldId="342"/>
            <ac:spMk id="5" creationId="{F4950952-922B-45F1-AE15-B6E88E6D8689}"/>
          </ac:spMkLst>
        </pc:spChg>
        <pc:spChg chg="mod">
          <ac:chgData name="Jess Williams" userId="13fed634c8859cc7" providerId="LiveId" clId="{0858CEE2-36A4-4229-B1C2-5337279DEC51}" dt="2026-08-27T09:46:10.457" v="228" actId="20577"/>
          <ac:spMkLst>
            <pc:docMk/>
            <pc:sldMk cId="347260737" sldId="342"/>
            <ac:spMk id="6" creationId="{74401D9B-1A56-1018-BC51-54C0909C8163}"/>
          </ac:spMkLst>
        </pc:spChg>
        <pc:spChg chg="mod">
          <ac:chgData name="Jess Williams" userId="13fed634c8859cc7" providerId="LiveId" clId="{0858CEE2-36A4-4229-B1C2-5337279DEC51}" dt="2026-08-27T09:46:21.589" v="230" actId="404"/>
          <ac:spMkLst>
            <pc:docMk/>
            <pc:sldMk cId="347260737" sldId="342"/>
            <ac:spMk id="7" creationId="{916CB978-A4C6-C760-D4C9-1197A99F1A0E}"/>
          </ac:spMkLst>
        </pc:spChg>
      </pc:sldChg>
      <pc:sldChg chg="modSp mod">
        <pc:chgData name="Jess Williams" userId="13fed634c8859cc7" providerId="LiveId" clId="{0858CEE2-36A4-4229-B1C2-5337279DEC51}" dt="2026-08-27T09:46:41.579" v="232" actId="5793"/>
        <pc:sldMkLst>
          <pc:docMk/>
          <pc:sldMk cId="3062184790" sldId="343"/>
        </pc:sldMkLst>
        <pc:spChg chg="mod">
          <ac:chgData name="Jess Williams" userId="13fed634c8859cc7" providerId="LiveId" clId="{0858CEE2-36A4-4229-B1C2-5337279DEC51}" dt="2026-08-27T09:46:41.579" v="232" actId="5793"/>
          <ac:spMkLst>
            <pc:docMk/>
            <pc:sldMk cId="3062184790" sldId="343"/>
            <ac:spMk id="5" creationId="{F4950952-922B-45F1-AE15-B6E88E6D8689}"/>
          </ac:spMkLst>
        </pc:spChg>
      </pc:sldChg>
      <pc:sldChg chg="modSp mod">
        <pc:chgData name="Jess Williams" userId="13fed634c8859cc7" providerId="LiveId" clId="{0858CEE2-36A4-4229-B1C2-5337279DEC51}" dt="2026-09-09T07:18:53.824" v="1740" actId="20577"/>
        <pc:sldMkLst>
          <pc:docMk/>
          <pc:sldMk cId="3954048342" sldId="344"/>
        </pc:sldMkLst>
        <pc:spChg chg="mod">
          <ac:chgData name="Jess Williams" userId="13fed634c8859cc7" providerId="LiveId" clId="{0858CEE2-36A4-4229-B1C2-5337279DEC51}" dt="2026-09-09T07:18:53.824" v="1740" actId="20577"/>
          <ac:spMkLst>
            <pc:docMk/>
            <pc:sldMk cId="3954048342" sldId="344"/>
            <ac:spMk id="3" creationId="{F59359EF-3C0E-4A96-8AC3-5B2DCC6DCCD6}"/>
          </ac:spMkLst>
        </pc:spChg>
      </pc:sldChg>
      <pc:sldChg chg="modSp mod">
        <pc:chgData name="Jess Williams" userId="13fed634c8859cc7" providerId="LiveId" clId="{0858CEE2-36A4-4229-B1C2-5337279DEC51}" dt="2026-09-08T14:51:23.469" v="1291" actId="20577"/>
        <pc:sldMkLst>
          <pc:docMk/>
          <pc:sldMk cId="820731595" sldId="345"/>
        </pc:sldMkLst>
        <pc:spChg chg="mod">
          <ac:chgData name="Jess Williams" userId="13fed634c8859cc7" providerId="LiveId" clId="{0858CEE2-36A4-4229-B1C2-5337279DEC51}" dt="2026-09-08T14:51:23.469" v="1291" actId="20577"/>
          <ac:spMkLst>
            <pc:docMk/>
            <pc:sldMk cId="820731595" sldId="345"/>
            <ac:spMk id="3" creationId="{F59359EF-3C0E-4A96-8AC3-5B2DCC6DCCD6}"/>
          </ac:spMkLst>
        </pc:spChg>
      </pc:sldChg>
      <pc:sldChg chg="modSp mod">
        <pc:chgData name="Jess Williams" userId="13fed634c8859cc7" providerId="LiveId" clId="{0858CEE2-36A4-4229-B1C2-5337279DEC51}" dt="2026-09-08T14:52:32.782" v="1502" actId="20577"/>
        <pc:sldMkLst>
          <pc:docMk/>
          <pc:sldMk cId="328681929" sldId="346"/>
        </pc:sldMkLst>
        <pc:spChg chg="mod">
          <ac:chgData name="Jess Williams" userId="13fed634c8859cc7" providerId="LiveId" clId="{0858CEE2-36A4-4229-B1C2-5337279DEC51}" dt="2026-09-08T14:52:32.782" v="1502" actId="20577"/>
          <ac:spMkLst>
            <pc:docMk/>
            <pc:sldMk cId="328681929" sldId="346"/>
            <ac:spMk id="3" creationId="{F59359EF-3C0E-4A96-8AC3-5B2DCC6DCCD6}"/>
          </ac:spMkLst>
        </pc:spChg>
      </pc:sldChg>
      <pc:sldChg chg="delSp modSp mod">
        <pc:chgData name="Jess Williams" userId="13fed634c8859cc7" providerId="LiveId" clId="{0858CEE2-36A4-4229-B1C2-5337279DEC51}" dt="2026-08-27T09:43:08.340" v="41" actId="1076"/>
        <pc:sldMkLst>
          <pc:docMk/>
          <pc:sldMk cId="1410034564" sldId="347"/>
        </pc:sldMkLst>
        <pc:picChg chg="mod">
          <ac:chgData name="Jess Williams" userId="13fed634c8859cc7" providerId="LiveId" clId="{0858CEE2-36A4-4229-B1C2-5337279DEC51}" dt="2026-08-27T09:43:08.340" v="41" actId="1076"/>
          <ac:picMkLst>
            <pc:docMk/>
            <pc:sldMk cId="1410034564" sldId="347"/>
            <ac:picMk id="5" creationId="{8AD0135D-CD1F-6AF9-3430-778E1CB08622}"/>
          </ac:picMkLst>
        </pc:picChg>
      </pc:sldChg>
      <pc:sldChg chg="modSp new mod">
        <pc:chgData name="Jess Williams" userId="13fed634c8859cc7" providerId="LiveId" clId="{0858CEE2-36A4-4229-B1C2-5337279DEC51}" dt="2026-09-08T14:50:19.143" v="1216" actId="20577"/>
        <pc:sldMkLst>
          <pc:docMk/>
          <pc:sldMk cId="3899349531" sldId="354"/>
        </pc:sldMkLst>
        <pc:spChg chg="mod">
          <ac:chgData name="Jess Williams" userId="13fed634c8859cc7" providerId="LiveId" clId="{0858CEE2-36A4-4229-B1C2-5337279DEC51}" dt="2026-08-27T09:50:22.263" v="855" actId="20577"/>
          <ac:spMkLst>
            <pc:docMk/>
            <pc:sldMk cId="3899349531" sldId="354"/>
            <ac:spMk id="2" creationId="{0DA84715-DC39-72FB-484E-0B20706980E7}"/>
          </ac:spMkLst>
        </pc:spChg>
        <pc:spChg chg="mod">
          <ac:chgData name="Jess Williams" userId="13fed634c8859cc7" providerId="LiveId" clId="{0858CEE2-36A4-4229-B1C2-5337279DEC51}" dt="2026-09-08T14:50:19.143" v="1216" actId="20577"/>
          <ac:spMkLst>
            <pc:docMk/>
            <pc:sldMk cId="3899349531" sldId="354"/>
            <ac:spMk id="3" creationId="{1F98EBB0-D57D-9B2A-D2E6-C310B37BAF2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4B3FD0-20B1-47C3-8709-678BABA7FD85}"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D09FB-3086-4B5F-BDEA-25C1A31FDA13}" type="slidenum">
              <a:rPr lang="en-GB" smtClean="0"/>
              <a:t>‹#›</a:t>
            </a:fld>
            <a:endParaRPr lang="en-GB"/>
          </a:p>
        </p:txBody>
      </p:sp>
    </p:spTree>
    <p:extLst>
      <p:ext uri="{BB962C8B-B14F-4D97-AF65-F5344CB8AC3E}">
        <p14:creationId xmlns:p14="http://schemas.microsoft.com/office/powerpoint/2010/main" val="2503681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DLD is very common but very few people know what it is. Compared to other developmental difficulties it is much less well known.</a:t>
            </a:r>
            <a:r>
              <a:rPr lang="en-GB" baseline="0"/>
              <a:t> DLD is a broad term and children can have a range of difficulties. </a:t>
            </a:r>
            <a:endParaRPr lang="en-GB"/>
          </a:p>
          <a:p>
            <a:endParaRPr lang="en-GB"/>
          </a:p>
          <a:p>
            <a:r>
              <a:rPr lang="en-GB"/>
              <a:t>The term DLD replaces the terms Specific Language Impairment (SLI) and language delay, which you may have heard before. As a department we follow the generally accepted guidance that DLD is not diagnosed before age 5, however we may indicate that we suspect a child has DLD prior</a:t>
            </a:r>
            <a:r>
              <a:rPr lang="en-GB" baseline="0"/>
              <a:t> to this if we have sufficient grounds. </a:t>
            </a:r>
            <a:endParaRPr lang="en-GB"/>
          </a:p>
          <a:p>
            <a:endParaRPr lang="en-GB"/>
          </a:p>
          <a:p>
            <a:r>
              <a:rPr lang="en-GB"/>
              <a:t>It covers a wide range of difficulties and the children who have a DLD diagnosis are a very diverse group. Some may have other difficulties (such as LD, ASC), some may not. Some may have normal cognitive levels, some may not. Some may have difficulties that are very obvious, for some the difficulties may be quite well hidden or may present as something else (e.g. behaviour, reluctance, low confidence).</a:t>
            </a:r>
          </a:p>
          <a:p>
            <a:endParaRPr lang="en-GB"/>
          </a:p>
          <a:p>
            <a:r>
              <a:rPr lang="en-GB"/>
              <a:t>The</a:t>
            </a:r>
            <a:r>
              <a:rPr lang="en-GB" baseline="0"/>
              <a:t> profile of children with DLD is also unique – some children have no difficulties understanding but they cannot express their thoughts and ideas through language. For others both understanding and expressive language are affected. This will be outlines in the child’s report and/or communication profile. </a:t>
            </a:r>
            <a:endParaRPr lang="en-GB"/>
          </a:p>
          <a:p>
            <a:endParaRPr lang="en-GB"/>
          </a:p>
          <a:p>
            <a:r>
              <a:rPr lang="en-GB"/>
              <a:t> </a:t>
            </a:r>
          </a:p>
        </p:txBody>
      </p:sp>
      <p:sp>
        <p:nvSpPr>
          <p:cNvPr id="4" name="Slide Number Placeholder 3"/>
          <p:cNvSpPr>
            <a:spLocks noGrp="1"/>
          </p:cNvSpPr>
          <p:nvPr>
            <p:ph type="sldNum" sz="quarter" idx="10"/>
          </p:nvPr>
        </p:nvSpPr>
        <p:spPr/>
        <p:txBody>
          <a:bodyPr/>
          <a:lstStyle/>
          <a:p>
            <a:fld id="{DDE0601D-2B57-46EC-830D-F50FAB0805B8}" type="slidenum">
              <a:rPr lang="en-GB" smtClean="0"/>
              <a:t>7</a:t>
            </a:fld>
            <a:endParaRPr lang="en-GB"/>
          </a:p>
        </p:txBody>
      </p:sp>
    </p:spTree>
    <p:extLst>
      <p:ext uri="{BB962C8B-B14F-4D97-AF65-F5344CB8AC3E}">
        <p14:creationId xmlns:p14="http://schemas.microsoft.com/office/powerpoint/2010/main" val="2847261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78400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980680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27478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47FDD83-93AC-4C41-A3AA-0A4014B8AAF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40102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7FDD83-93AC-4C41-A3AA-0A4014B8AAF9}"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971699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47FDD83-93AC-4C41-A3AA-0A4014B8AAF9}"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14988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7FDD83-93AC-4C41-A3AA-0A4014B8AAF9}"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906484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7FDD83-93AC-4C41-A3AA-0A4014B8AAF9}"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3650491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8DA640-7184-434C-A7A1-A71B32929FBD}" type="slidenum">
              <a:rPr lang="en-GB" smtClean="0"/>
              <a:t>‹#›</a:t>
            </a:fld>
            <a:endParaRPr lang="en-GB"/>
          </a:p>
        </p:txBody>
      </p:sp>
      <p:sp>
        <p:nvSpPr>
          <p:cNvPr id="5" name="Date Placeholder 4"/>
          <p:cNvSpPr>
            <a:spLocks noGrp="1"/>
          </p:cNvSpPr>
          <p:nvPr>
            <p:ph type="dt" sz="half" idx="10"/>
          </p:nvPr>
        </p:nvSpPr>
        <p:spPr/>
        <p:txBody>
          <a:bodyPr/>
          <a:lstStyle/>
          <a:p>
            <a:fld id="{447FDD83-93AC-4C41-A3AA-0A4014B8AAF9}" type="datetimeFigureOut">
              <a:rPr lang="en-GB" smtClean="0"/>
              <a:t>09/09/2026</a:t>
            </a:fld>
            <a:endParaRPr lang="en-GB"/>
          </a:p>
        </p:txBody>
      </p:sp>
    </p:spTree>
    <p:extLst>
      <p:ext uri="{BB962C8B-B14F-4D97-AF65-F5344CB8AC3E}">
        <p14:creationId xmlns:p14="http://schemas.microsoft.com/office/powerpoint/2010/main" val="4020449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559269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99207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4385346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74348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048970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55201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47FDD83-93AC-4C41-A3AA-0A4014B8AAF9}"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8DA640-7184-434C-A7A1-A71B32929FBD}" type="slidenum">
              <a:rPr lang="en-GB" smtClean="0"/>
              <a:t>‹#›</a:t>
            </a:fld>
            <a:endParaRPr lang="en-GB"/>
          </a:p>
        </p:txBody>
      </p:sp>
    </p:spTree>
    <p:extLst>
      <p:ext uri="{BB962C8B-B14F-4D97-AF65-F5344CB8AC3E}">
        <p14:creationId xmlns:p14="http://schemas.microsoft.com/office/powerpoint/2010/main" val="2945154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7FDD83-93AC-4C41-A3AA-0A4014B8AAF9}" type="datetimeFigureOut">
              <a:rPr lang="en-GB" smtClean="0"/>
              <a:t>09/09/2026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8DA640-7184-434C-A7A1-A71B32929FBD}" type="slidenum">
              <a:rPr lang="en-GB" smtClean="0"/>
              <a:t>‹#›</a:t>
            </a:fld>
            <a:endParaRPr lang="en-GB"/>
          </a:p>
        </p:txBody>
      </p:sp>
    </p:spTree>
    <p:extLst>
      <p:ext uri="{BB962C8B-B14F-4D97-AF65-F5344CB8AC3E}">
        <p14:creationId xmlns:p14="http://schemas.microsoft.com/office/powerpoint/2010/main" val="54475121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79B49-3D87-440B-9550-112C409197AD}"/>
              </a:ext>
            </a:extLst>
          </p:cNvPr>
          <p:cNvSpPr>
            <a:spLocks noGrp="1"/>
          </p:cNvSpPr>
          <p:nvPr>
            <p:ph type="ctrTitle"/>
          </p:nvPr>
        </p:nvSpPr>
        <p:spPr/>
        <p:txBody>
          <a:bodyPr/>
          <a:lstStyle/>
          <a:p>
            <a:r>
              <a:rPr lang="en-GB" dirty="0"/>
              <a:t>Meet The Teacher - Saturn</a:t>
            </a:r>
          </a:p>
        </p:txBody>
      </p:sp>
      <p:sp>
        <p:nvSpPr>
          <p:cNvPr id="3" name="Subtitle 2">
            <a:extLst>
              <a:ext uri="{FF2B5EF4-FFF2-40B4-BE49-F238E27FC236}">
                <a16:creationId xmlns:a16="http://schemas.microsoft.com/office/drawing/2014/main" id="{C6AA9A49-F7E6-49C4-9AF8-95E0C505F08D}"/>
              </a:ext>
            </a:extLst>
          </p:cNvPr>
          <p:cNvSpPr>
            <a:spLocks noGrp="1"/>
          </p:cNvSpPr>
          <p:nvPr>
            <p:ph type="subTitle" idx="1"/>
          </p:nvPr>
        </p:nvSpPr>
        <p:spPr/>
        <p:txBody>
          <a:bodyPr/>
          <a:lstStyle/>
          <a:p>
            <a:r>
              <a:rPr lang="en-GB" dirty="0"/>
              <a:t>September 2026</a:t>
            </a:r>
          </a:p>
        </p:txBody>
      </p:sp>
    </p:spTree>
    <p:extLst>
      <p:ext uri="{BB962C8B-B14F-4D97-AF65-F5344CB8AC3E}">
        <p14:creationId xmlns:p14="http://schemas.microsoft.com/office/powerpoint/2010/main" val="3491364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Staff In Class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4" y="2160589"/>
            <a:ext cx="9381066" cy="4087811"/>
          </a:xfrm>
        </p:spPr>
        <p:txBody>
          <a:bodyPr vert="horz" lIns="91440" tIns="45720" rIns="91440" bIns="45720" rtlCol="0" anchor="t">
            <a:normAutofit/>
          </a:bodyPr>
          <a:lstStyle/>
          <a:p>
            <a:r>
              <a:rPr lang="en-GB" sz="2000" dirty="0"/>
              <a:t>Miss Williams will be teaching full-time, with Miss Kershaw covering PPA and ECT time on Monday and Tuesday afternoons.</a:t>
            </a:r>
          </a:p>
          <a:p>
            <a:r>
              <a:rPr lang="en-GB" sz="2000" dirty="0"/>
              <a:t>Mr England will be supporting every morning in Saturn classroom.</a:t>
            </a:r>
          </a:p>
          <a:p>
            <a:r>
              <a:rPr lang="en-GB" sz="2000" dirty="0"/>
              <a:t>Mrs Cookson will also be supporting on Tuesday, Wednesday and Thursday mornings.</a:t>
            </a:r>
            <a:endParaRPr lang="en-GB" dirty="0"/>
          </a:p>
          <a:p>
            <a:r>
              <a:rPr lang="en-GB" sz="2000" dirty="0"/>
              <a:t>If you would like to speak to a member of staff and you feel it is urgent, please do get in touch with the admin team who can pass on a message. If not, please speak to us at the end of the school day or via Class Dojo. We aim to reply within three working days between the hours of 7:45am and 5:30pm.</a:t>
            </a:r>
          </a:p>
          <a:p>
            <a:endParaRPr lang="en-GB" dirty="0"/>
          </a:p>
        </p:txBody>
      </p:sp>
    </p:spTree>
    <p:extLst>
      <p:ext uri="{BB962C8B-B14F-4D97-AF65-F5344CB8AC3E}">
        <p14:creationId xmlns:p14="http://schemas.microsoft.com/office/powerpoint/2010/main" val="13819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Weekly Timetable</a:t>
            </a:r>
          </a:p>
        </p:txBody>
      </p:sp>
      <p:sp>
        <p:nvSpPr>
          <p:cNvPr id="4" name="Rectangle 3">
            <a:extLst>
              <a:ext uri="{FF2B5EF4-FFF2-40B4-BE49-F238E27FC236}">
                <a16:creationId xmlns:a16="http://schemas.microsoft.com/office/drawing/2014/main" id="{601F08CE-FC7A-F1D4-D2D6-446EB42561B7}"/>
              </a:ext>
            </a:extLst>
          </p:cNvPr>
          <p:cNvSpPr/>
          <p:nvPr/>
        </p:nvSpPr>
        <p:spPr>
          <a:xfrm>
            <a:off x="904775" y="4038296"/>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sp>
        <p:nvSpPr>
          <p:cNvPr id="10" name="Rectangle 9">
            <a:extLst>
              <a:ext uri="{FF2B5EF4-FFF2-40B4-BE49-F238E27FC236}">
                <a16:creationId xmlns:a16="http://schemas.microsoft.com/office/drawing/2014/main" id="{F3DF18B4-7958-EB49-DB0E-47521D38E4AF}"/>
              </a:ext>
            </a:extLst>
          </p:cNvPr>
          <p:cNvSpPr/>
          <p:nvPr/>
        </p:nvSpPr>
        <p:spPr>
          <a:xfrm>
            <a:off x="904775" y="3251881"/>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sp>
        <p:nvSpPr>
          <p:cNvPr id="11" name="Rectangle 10">
            <a:extLst>
              <a:ext uri="{FF2B5EF4-FFF2-40B4-BE49-F238E27FC236}">
                <a16:creationId xmlns:a16="http://schemas.microsoft.com/office/drawing/2014/main" id="{2D8349B5-D369-4E94-FE50-1C5340AD28F1}"/>
              </a:ext>
            </a:extLst>
          </p:cNvPr>
          <p:cNvSpPr/>
          <p:nvPr/>
        </p:nvSpPr>
        <p:spPr>
          <a:xfrm>
            <a:off x="904775" y="2366025"/>
            <a:ext cx="1039528" cy="23100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solidFill>
                <a:sysClr val="windowText" lastClr="000000"/>
              </a:solidFill>
            </a:endParaRPr>
          </a:p>
        </p:txBody>
      </p:sp>
      <p:pic>
        <p:nvPicPr>
          <p:cNvPr id="5" name="Picture 4" descr="The image is a schedule for a weekly class schedule, detailing various subjects and activities for each day.&#10;&#10;AI-generated content may be incorrect.">
            <a:extLst>
              <a:ext uri="{FF2B5EF4-FFF2-40B4-BE49-F238E27FC236}">
                <a16:creationId xmlns:a16="http://schemas.microsoft.com/office/drawing/2014/main" id="{111BA259-F063-22F6-BF0D-96D8AA10F573}"/>
              </a:ext>
            </a:extLst>
          </p:cNvPr>
          <p:cNvPicPr>
            <a:picLocks noChangeAspect="1"/>
          </p:cNvPicPr>
          <p:nvPr/>
        </p:nvPicPr>
        <p:blipFill>
          <a:blip r:embed="rId2"/>
          <a:stretch>
            <a:fillRect/>
          </a:stretch>
        </p:blipFill>
        <p:spPr>
          <a:xfrm>
            <a:off x="323770" y="2366025"/>
            <a:ext cx="11313877" cy="2459539"/>
          </a:xfrm>
          <a:prstGeom prst="rect">
            <a:avLst/>
          </a:prstGeom>
        </p:spPr>
      </p:pic>
    </p:spTree>
    <p:extLst>
      <p:ext uri="{BB962C8B-B14F-4D97-AF65-F5344CB8AC3E}">
        <p14:creationId xmlns:p14="http://schemas.microsoft.com/office/powerpoint/2010/main" val="3781436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a:t>Daily Routine</a:t>
            </a:r>
            <a:endParaRPr lang="en-GB" sz="5400" dirty="0"/>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577009"/>
            <a:ext cx="9911153" cy="5115339"/>
          </a:xfrm>
        </p:spPr>
        <p:txBody>
          <a:bodyPr vert="horz" lIns="91440" tIns="45720" rIns="91440" bIns="45720" rtlCol="0" anchor="t">
            <a:noAutofit/>
          </a:bodyPr>
          <a:lstStyle/>
          <a:p>
            <a:r>
              <a:rPr lang="en-GB" sz="2000" dirty="0"/>
              <a:t>To begin the day, the pupils identify which ‘zone’ they are in on our emotions check in.</a:t>
            </a:r>
            <a:endParaRPr lang="en-US" sz="2000" dirty="0"/>
          </a:p>
          <a:p>
            <a:r>
              <a:rPr lang="en-GB" sz="2000" dirty="0"/>
              <a:t> It would be really helpful if parents could use this language at home too: please ask your child to explain the four zones and help them identify what helps them move from one to another. </a:t>
            </a:r>
          </a:p>
          <a:p>
            <a:r>
              <a:rPr lang="en-GB" sz="2000" dirty="0">
                <a:solidFill>
                  <a:schemeClr val="tx2"/>
                </a:solidFill>
                <a:latin typeface="Trebuchet MS"/>
              </a:rPr>
              <a:t>On Tuesdays and Fridays, Miss Williams will stamp the children's diaries. Please encourage your child to write in their diaries - we love to see what they have been doing! (Homework, clubs, learning new skills etc.)</a:t>
            </a:r>
          </a:p>
          <a:p>
            <a:r>
              <a:rPr lang="en-GB" sz="2000" dirty="0"/>
              <a:t>Regular whole-class movement breaks are scheduled so that pupils do not have to sit for long periods of time, so they can focus during learning.</a:t>
            </a:r>
          </a:p>
          <a:p>
            <a:r>
              <a:rPr lang="en-GB" sz="2000" dirty="0"/>
              <a:t>Please see Saturn’s long-term plan on the school website for topics covered across the curriculum.</a:t>
            </a:r>
          </a:p>
        </p:txBody>
      </p:sp>
    </p:spTree>
    <p:extLst>
      <p:ext uri="{BB962C8B-B14F-4D97-AF65-F5344CB8AC3E}">
        <p14:creationId xmlns:p14="http://schemas.microsoft.com/office/powerpoint/2010/main" val="2548752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861FA-99B0-AD14-7263-77F8B5F75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38561-4A8D-665D-8600-2126D6161235}"/>
              </a:ext>
            </a:extLst>
          </p:cNvPr>
          <p:cNvSpPr>
            <a:spLocks noGrp="1"/>
          </p:cNvSpPr>
          <p:nvPr>
            <p:ph type="title"/>
          </p:nvPr>
        </p:nvSpPr>
        <p:spPr>
          <a:xfrm>
            <a:off x="677334" y="609600"/>
            <a:ext cx="8596668" cy="715617"/>
          </a:xfrm>
        </p:spPr>
        <p:txBody>
          <a:bodyPr>
            <a:noAutofit/>
          </a:bodyPr>
          <a:lstStyle/>
          <a:p>
            <a:r>
              <a:rPr lang="en-GB" sz="5400"/>
              <a:t>Zones of Regulation</a:t>
            </a:r>
            <a:endParaRPr lang="en-GB" sz="5400" dirty="0"/>
          </a:p>
        </p:txBody>
      </p:sp>
      <p:pic>
        <p:nvPicPr>
          <p:cNvPr id="5" name="Picture 4">
            <a:extLst>
              <a:ext uri="{FF2B5EF4-FFF2-40B4-BE49-F238E27FC236}">
                <a16:creationId xmlns:a16="http://schemas.microsoft.com/office/drawing/2014/main" id="{8AD0135D-CD1F-6AF9-3430-778E1CB08622}"/>
              </a:ext>
            </a:extLst>
          </p:cNvPr>
          <p:cNvPicPr>
            <a:picLocks noChangeAspect="1"/>
          </p:cNvPicPr>
          <p:nvPr/>
        </p:nvPicPr>
        <p:blipFill>
          <a:blip r:embed="rId2"/>
          <a:srcRect t="49610"/>
          <a:stretch>
            <a:fillRect/>
          </a:stretch>
        </p:blipFill>
        <p:spPr>
          <a:xfrm>
            <a:off x="677334" y="2128910"/>
            <a:ext cx="7427475" cy="2073217"/>
          </a:xfrm>
          <a:prstGeom prst="rect">
            <a:avLst/>
          </a:prstGeom>
        </p:spPr>
      </p:pic>
    </p:spTree>
    <p:extLst>
      <p:ext uri="{BB962C8B-B14F-4D97-AF65-F5344CB8AC3E}">
        <p14:creationId xmlns:p14="http://schemas.microsoft.com/office/powerpoint/2010/main" val="1410034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a:t>Rewards and Sanctions</a:t>
            </a:r>
            <a:endParaRPr lang="en-GB" sz="5400" dirty="0"/>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4" y="1497497"/>
            <a:ext cx="10626770" cy="5115338"/>
          </a:xfrm>
        </p:spPr>
        <p:txBody>
          <a:bodyPr vert="horz" lIns="91440" tIns="45720" rIns="91440" bIns="45720" rtlCol="0" anchor="t">
            <a:normAutofit/>
          </a:bodyPr>
          <a:lstStyle/>
          <a:p>
            <a:r>
              <a:rPr lang="en-GB" sz="2400" dirty="0"/>
              <a:t>Each day, we have a ‘Star of the Day’ - a pupil who has displayed one of our school values. This provides us with ample opportunities to discuss our values and ensure the pupils understand them.  </a:t>
            </a:r>
            <a:endParaRPr lang="en-US" sz="2400" dirty="0"/>
          </a:p>
          <a:p>
            <a:r>
              <a:rPr lang="en-GB" sz="2400" dirty="0"/>
              <a:t>Individual dojos are recorded digitally each day, and the children will be able to spend these at the Dojo Shop at the end of each term. Whole class dojos are counted towards a class treat.</a:t>
            </a:r>
          </a:p>
          <a:p>
            <a:r>
              <a:rPr lang="en-GB" sz="2400" dirty="0"/>
              <a:t>Stickers and stamps are given to reward for effort and hard work.</a:t>
            </a:r>
          </a:p>
          <a:p>
            <a:r>
              <a:rPr lang="en-GB" sz="2400" dirty="0"/>
              <a:t>For children showing exemplary effort, they will be able to choose a reward from Miss Williams’ treat box.</a:t>
            </a:r>
          </a:p>
          <a:p>
            <a:r>
              <a:rPr lang="en-GB" sz="2400" dirty="0"/>
              <a:t>Certificates are awarded in Celebration Worship on a Friday. These are earnt, and we do not work our way down a class list. </a:t>
            </a:r>
          </a:p>
          <a:p>
            <a:pPr marL="0" indent="0">
              <a:buNone/>
            </a:pPr>
            <a:endParaRPr lang="en-GB" dirty="0"/>
          </a:p>
        </p:txBody>
      </p:sp>
    </p:spTree>
    <p:extLst>
      <p:ext uri="{BB962C8B-B14F-4D97-AF65-F5344CB8AC3E}">
        <p14:creationId xmlns:p14="http://schemas.microsoft.com/office/powerpoint/2010/main" val="3816258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FCB51C1-1240-7F66-7FA9-B1B9E2DE9651}"/>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4" name="Content Placeholder 3">
            <a:extLst>
              <a:ext uri="{FF2B5EF4-FFF2-40B4-BE49-F238E27FC236}">
                <a16:creationId xmlns:a16="http://schemas.microsoft.com/office/drawing/2014/main" id="{5B9BCD37-2879-9B7C-E706-533A91F2B68B}"/>
              </a:ext>
            </a:extLst>
          </p:cNvPr>
          <p:cNvSpPr>
            <a:spLocks noGrp="1"/>
          </p:cNvSpPr>
          <p:nvPr>
            <p:ph idx="1"/>
          </p:nvPr>
        </p:nvSpPr>
        <p:spPr>
          <a:xfrm>
            <a:off x="325120" y="1249680"/>
            <a:ext cx="11592560" cy="5303520"/>
          </a:xfrm>
        </p:spPr>
        <p:txBody>
          <a:bodyPr>
            <a:noAutofit/>
          </a:bodyPr>
          <a:lstStyle/>
          <a:p>
            <a:pPr marL="0" indent="0">
              <a:buNone/>
            </a:pPr>
            <a:r>
              <a:rPr lang="en-GB" sz="2400" dirty="0">
                <a:solidFill>
                  <a:srgbClr val="0070C0"/>
                </a:solidFill>
              </a:rPr>
              <a:t>What is the point of the system? </a:t>
            </a:r>
          </a:p>
          <a:p>
            <a:pPr marL="0" indent="0">
              <a:buNone/>
            </a:pPr>
            <a:r>
              <a:rPr lang="en-GB" sz="2400" dirty="0">
                <a:solidFill>
                  <a:schemeClr val="tx1"/>
                </a:solidFill>
              </a:rPr>
              <a:t>To give a clear, consistent approach so children know exactly what </a:t>
            </a:r>
          </a:p>
          <a:p>
            <a:pPr marL="0" indent="0">
              <a:buNone/>
            </a:pPr>
            <a:r>
              <a:rPr lang="en-GB" sz="2400" dirty="0">
                <a:solidFill>
                  <a:schemeClr val="tx1"/>
                </a:solidFill>
              </a:rPr>
              <a:t>is expected and what is going to happen. </a:t>
            </a:r>
          </a:p>
          <a:p>
            <a:pPr marL="0" indent="0">
              <a:buNone/>
            </a:pPr>
            <a:endParaRPr lang="en-GB" sz="2400" dirty="0">
              <a:solidFill>
                <a:srgbClr val="0070C0"/>
              </a:solidFill>
            </a:endParaRPr>
          </a:p>
          <a:p>
            <a:pPr marL="0" indent="0">
              <a:buNone/>
            </a:pPr>
            <a:r>
              <a:rPr lang="en-GB" sz="2400" dirty="0">
                <a:solidFill>
                  <a:srgbClr val="0070C0"/>
                </a:solidFill>
              </a:rPr>
              <a:t>What does each card mean?</a:t>
            </a:r>
          </a:p>
          <a:p>
            <a:pPr marL="0" indent="0">
              <a:buNone/>
            </a:pPr>
            <a:r>
              <a:rPr lang="en-GB" sz="2400" dirty="0">
                <a:solidFill>
                  <a:schemeClr val="tx1"/>
                </a:solidFill>
              </a:rPr>
              <a:t>Yellow – to explain what we would like to see. </a:t>
            </a:r>
          </a:p>
          <a:p>
            <a:pPr marL="0" indent="0">
              <a:buNone/>
            </a:pPr>
            <a:r>
              <a:rPr lang="en-GB" sz="2400" dirty="0">
                <a:solidFill>
                  <a:schemeClr val="tx1"/>
                </a:solidFill>
              </a:rPr>
              <a:t>Orange – to give a warning.</a:t>
            </a:r>
          </a:p>
          <a:p>
            <a:pPr marL="0" indent="0">
              <a:buNone/>
            </a:pPr>
            <a:r>
              <a:rPr lang="en-GB" sz="2400" dirty="0">
                <a:solidFill>
                  <a:schemeClr val="tx1"/>
                </a:solidFill>
              </a:rPr>
              <a:t>Red- a consequence for continued poor behaviour.</a:t>
            </a:r>
          </a:p>
          <a:p>
            <a:pPr marL="0" indent="0">
              <a:buNone/>
            </a:pPr>
            <a:endParaRPr lang="en-GB" sz="2400" dirty="0">
              <a:solidFill>
                <a:srgbClr val="0070C0"/>
              </a:solidFill>
            </a:endParaRPr>
          </a:p>
          <a:p>
            <a:pPr marL="0" indent="0">
              <a:buNone/>
            </a:pPr>
            <a:r>
              <a:rPr lang="en-GB" sz="2400" dirty="0">
                <a:solidFill>
                  <a:srgbClr val="0070C0"/>
                </a:solidFill>
              </a:rPr>
              <a:t>Why do we not just say, “no”?</a:t>
            </a:r>
          </a:p>
          <a:p>
            <a:pPr marL="0" indent="0">
              <a:buNone/>
            </a:pPr>
            <a:r>
              <a:rPr lang="en-GB" sz="2400" dirty="0">
                <a:solidFill>
                  <a:schemeClr val="tx1"/>
                </a:solidFill>
              </a:rPr>
              <a:t>This is meaningless to most children.</a:t>
            </a:r>
          </a:p>
        </p:txBody>
      </p:sp>
    </p:spTree>
    <p:extLst>
      <p:ext uri="{BB962C8B-B14F-4D97-AF65-F5344CB8AC3E}">
        <p14:creationId xmlns:p14="http://schemas.microsoft.com/office/powerpoint/2010/main" val="132667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A083B5-C10F-43DC-8BEC-B1E769776FC2}"/>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5" name="Oval 4">
            <a:extLst>
              <a:ext uri="{FF2B5EF4-FFF2-40B4-BE49-F238E27FC236}">
                <a16:creationId xmlns:a16="http://schemas.microsoft.com/office/drawing/2014/main" id="{F4950952-922B-45F1-AE15-B6E88E6D8689}"/>
              </a:ext>
            </a:extLst>
          </p:cNvPr>
          <p:cNvSpPr/>
          <p:nvPr/>
        </p:nvSpPr>
        <p:spPr>
          <a:xfrm>
            <a:off x="223527" y="2001520"/>
            <a:ext cx="3332478" cy="319024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 am showing you a yellow card because you are…</a:t>
            </a:r>
          </a:p>
          <a:p>
            <a:pPr algn="ctr"/>
            <a:endParaRPr lang="en-GB" sz="2400" dirty="0">
              <a:solidFill>
                <a:schemeClr val="tx1"/>
              </a:solidFill>
            </a:endParaRPr>
          </a:p>
          <a:p>
            <a:pPr algn="ctr"/>
            <a:r>
              <a:rPr lang="en-GB" sz="2400" dirty="0">
                <a:solidFill>
                  <a:schemeClr val="tx1"/>
                </a:solidFill>
              </a:rPr>
              <a:t>Please do …. Instead.</a:t>
            </a:r>
          </a:p>
        </p:txBody>
      </p:sp>
      <p:sp>
        <p:nvSpPr>
          <p:cNvPr id="6" name="Oval 5">
            <a:extLst>
              <a:ext uri="{FF2B5EF4-FFF2-40B4-BE49-F238E27FC236}">
                <a16:creationId xmlns:a16="http://schemas.microsoft.com/office/drawing/2014/main" id="{74401D9B-1A56-1018-BC51-54C0909C8163}"/>
              </a:ext>
            </a:extLst>
          </p:cNvPr>
          <p:cNvSpPr/>
          <p:nvPr/>
        </p:nvSpPr>
        <p:spPr>
          <a:xfrm>
            <a:off x="4226566" y="2021840"/>
            <a:ext cx="3332478" cy="319024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You are still…</a:t>
            </a:r>
          </a:p>
          <a:p>
            <a:pPr algn="ctr"/>
            <a:endParaRPr lang="en-GB" sz="2400" dirty="0">
              <a:solidFill>
                <a:schemeClr val="tx1"/>
              </a:solidFill>
            </a:endParaRPr>
          </a:p>
          <a:p>
            <a:pPr algn="ctr"/>
            <a:r>
              <a:rPr lang="en-GB" sz="2400" dirty="0">
                <a:solidFill>
                  <a:schemeClr val="tx1"/>
                </a:solidFill>
              </a:rPr>
              <a:t>This is your warning.</a:t>
            </a:r>
          </a:p>
          <a:p>
            <a:pPr algn="ctr"/>
            <a:endParaRPr lang="en-GB" sz="2400" dirty="0">
              <a:solidFill>
                <a:schemeClr val="tx1"/>
              </a:solidFill>
            </a:endParaRPr>
          </a:p>
          <a:p>
            <a:pPr algn="ctr"/>
            <a:r>
              <a:rPr lang="en-GB" sz="2400" dirty="0">
                <a:solidFill>
                  <a:schemeClr val="tx1"/>
                </a:solidFill>
              </a:rPr>
              <a:t>Please…</a:t>
            </a:r>
          </a:p>
        </p:txBody>
      </p:sp>
      <p:sp>
        <p:nvSpPr>
          <p:cNvPr id="7" name="Oval 6">
            <a:extLst>
              <a:ext uri="{FF2B5EF4-FFF2-40B4-BE49-F238E27FC236}">
                <a16:creationId xmlns:a16="http://schemas.microsoft.com/office/drawing/2014/main" id="{916CB978-A4C6-C760-D4C9-1197A99F1A0E}"/>
              </a:ext>
            </a:extLst>
          </p:cNvPr>
          <p:cNvSpPr/>
          <p:nvPr/>
        </p:nvSpPr>
        <p:spPr>
          <a:xfrm>
            <a:off x="8499946" y="2085793"/>
            <a:ext cx="3468527" cy="319024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 am showing you a red card because…</a:t>
            </a:r>
          </a:p>
          <a:p>
            <a:pPr algn="ctr"/>
            <a:endParaRPr lang="en-GB" sz="2400" dirty="0">
              <a:solidFill>
                <a:schemeClr val="tx1"/>
              </a:solidFill>
            </a:endParaRPr>
          </a:p>
          <a:p>
            <a:pPr algn="ctr"/>
            <a:r>
              <a:rPr lang="en-GB" sz="2400" dirty="0">
                <a:solidFill>
                  <a:schemeClr val="tx1"/>
                </a:solidFill>
              </a:rPr>
              <a:t>We will now…</a:t>
            </a:r>
          </a:p>
        </p:txBody>
      </p:sp>
      <p:sp>
        <p:nvSpPr>
          <p:cNvPr id="2" name="TextBox 1">
            <a:extLst>
              <a:ext uri="{FF2B5EF4-FFF2-40B4-BE49-F238E27FC236}">
                <a16:creationId xmlns:a16="http://schemas.microsoft.com/office/drawing/2014/main" id="{543F3245-2DF3-49EE-908A-4B340980B8E7}"/>
              </a:ext>
            </a:extLst>
          </p:cNvPr>
          <p:cNvSpPr txBox="1"/>
          <p:nvPr/>
        </p:nvSpPr>
        <p:spPr>
          <a:xfrm>
            <a:off x="742122" y="5564267"/>
            <a:ext cx="9382539" cy="954107"/>
          </a:xfrm>
          <a:prstGeom prst="rect">
            <a:avLst/>
          </a:prstGeom>
          <a:noFill/>
        </p:spPr>
        <p:txBody>
          <a:bodyPr wrap="square" rtlCol="0">
            <a:spAutoFit/>
          </a:bodyPr>
          <a:lstStyle/>
          <a:p>
            <a:r>
              <a:rPr lang="en-GB" sz="2800" dirty="0"/>
              <a:t>We will write in a child’s diary or send a message via Class Dojo if they receive a red card.</a:t>
            </a:r>
          </a:p>
        </p:txBody>
      </p:sp>
    </p:spTree>
    <p:extLst>
      <p:ext uri="{BB962C8B-B14F-4D97-AF65-F5344CB8AC3E}">
        <p14:creationId xmlns:p14="http://schemas.microsoft.com/office/powerpoint/2010/main" val="347260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FA083B5-C10F-43DC-8BEC-B1E769776FC2}"/>
              </a:ext>
            </a:extLst>
          </p:cNvPr>
          <p:cNvSpPr txBox="1">
            <a:spLocks/>
          </p:cNvSpPr>
          <p:nvPr/>
        </p:nvSpPr>
        <p:spPr>
          <a:xfrm>
            <a:off x="57404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solidFill>
                  <a:srgbClr val="0070C0"/>
                </a:solidFill>
                <a:latin typeface="Calibri" panose="020F0502020204030204" pitchFamily="34" charset="0"/>
                <a:ea typeface="Calibri" panose="020F0502020204030204" pitchFamily="34" charset="0"/>
                <a:cs typeface="Calibri" panose="020F0502020204030204" pitchFamily="34" charset="0"/>
              </a:rPr>
              <a:t>The Card System</a:t>
            </a:r>
          </a:p>
        </p:txBody>
      </p:sp>
      <p:sp>
        <p:nvSpPr>
          <p:cNvPr id="5" name="Oval 4">
            <a:extLst>
              <a:ext uri="{FF2B5EF4-FFF2-40B4-BE49-F238E27FC236}">
                <a16:creationId xmlns:a16="http://schemas.microsoft.com/office/drawing/2014/main" id="{F4950952-922B-45F1-AE15-B6E88E6D8689}"/>
              </a:ext>
            </a:extLst>
          </p:cNvPr>
          <p:cNvSpPr/>
          <p:nvPr/>
        </p:nvSpPr>
        <p:spPr>
          <a:xfrm>
            <a:off x="254007" y="1651962"/>
            <a:ext cx="3332478" cy="319024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 am showing you a yellow card because you are…</a:t>
            </a:r>
          </a:p>
          <a:p>
            <a:pPr algn="ctr"/>
            <a:endParaRPr lang="en-GB" sz="2400" dirty="0">
              <a:solidFill>
                <a:schemeClr val="tx1"/>
              </a:solidFill>
            </a:endParaRPr>
          </a:p>
          <a:p>
            <a:pPr algn="ctr"/>
            <a:r>
              <a:rPr lang="en-GB" sz="2400" dirty="0">
                <a:solidFill>
                  <a:schemeClr val="tx1"/>
                </a:solidFill>
              </a:rPr>
              <a:t>Please do …. Instead.</a:t>
            </a:r>
          </a:p>
        </p:txBody>
      </p:sp>
      <p:sp>
        <p:nvSpPr>
          <p:cNvPr id="2" name="TextBox 1">
            <a:extLst>
              <a:ext uri="{FF2B5EF4-FFF2-40B4-BE49-F238E27FC236}">
                <a16:creationId xmlns:a16="http://schemas.microsoft.com/office/drawing/2014/main" id="{478E1987-E16E-BA67-C21C-046D3A1C80AE}"/>
              </a:ext>
            </a:extLst>
          </p:cNvPr>
          <p:cNvSpPr txBox="1"/>
          <p:nvPr/>
        </p:nvSpPr>
        <p:spPr>
          <a:xfrm>
            <a:off x="3850633" y="1651962"/>
            <a:ext cx="7599680" cy="4401205"/>
          </a:xfrm>
          <a:prstGeom prst="rect">
            <a:avLst/>
          </a:prstGeom>
          <a:noFill/>
        </p:spPr>
        <p:txBody>
          <a:bodyPr wrap="square" lIns="91440" tIns="45720" rIns="91440" bIns="45720" rtlCol="0" anchor="t">
            <a:spAutoFit/>
          </a:bodyPr>
          <a:lstStyle/>
          <a:p>
            <a:pPr algn="ctr"/>
            <a:r>
              <a:rPr lang="en-GB" sz="2800" dirty="0">
                <a:solidFill>
                  <a:srgbClr val="0070C0"/>
                </a:solidFill>
              </a:rPr>
              <a:t>Yellow shouldn’t be a serious situation. </a:t>
            </a:r>
          </a:p>
          <a:p>
            <a:pPr algn="ctr"/>
            <a:endParaRPr lang="en-GB" sz="2800" dirty="0">
              <a:solidFill>
                <a:srgbClr val="0070C0"/>
              </a:solidFill>
            </a:endParaRPr>
          </a:p>
          <a:p>
            <a:pPr algn="ctr"/>
            <a:r>
              <a:rPr lang="en-GB" sz="2800" dirty="0">
                <a:solidFill>
                  <a:srgbClr val="0070C0"/>
                </a:solidFill>
              </a:rPr>
              <a:t>Yellow is any situation where a child needs to be reminded of the expectation.</a:t>
            </a:r>
          </a:p>
          <a:p>
            <a:pPr algn="ctr"/>
            <a:endParaRPr lang="en-GB" sz="2800" dirty="0">
              <a:solidFill>
                <a:srgbClr val="0070C0"/>
              </a:solidFill>
            </a:endParaRPr>
          </a:p>
          <a:p>
            <a:pPr algn="ctr"/>
            <a:r>
              <a:rPr lang="en-GB" sz="2800" dirty="0">
                <a:solidFill>
                  <a:srgbClr val="0070C0"/>
                </a:solidFill>
              </a:rPr>
              <a:t>Using yellow at the right time prevents the behaviour progressing and prevents red from being a sudden shock.</a:t>
            </a:r>
          </a:p>
          <a:p>
            <a:endParaRPr lang="en-GB" sz="2800" dirty="0">
              <a:solidFill>
                <a:srgbClr val="0070C0"/>
              </a:solidFill>
            </a:endParaRPr>
          </a:p>
          <a:p>
            <a:pPr algn="ctr"/>
            <a:endParaRPr lang="en-GB" sz="2800" dirty="0">
              <a:solidFill>
                <a:srgbClr val="FF0000"/>
              </a:solidFill>
            </a:endParaRPr>
          </a:p>
        </p:txBody>
      </p:sp>
    </p:spTree>
    <p:extLst>
      <p:ext uri="{BB962C8B-B14F-4D97-AF65-F5344CB8AC3E}">
        <p14:creationId xmlns:p14="http://schemas.microsoft.com/office/powerpoint/2010/main" val="3062184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New This Year</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669774"/>
            <a:ext cx="10693031" cy="5009321"/>
          </a:xfrm>
        </p:spPr>
        <p:txBody>
          <a:bodyPr vert="horz" lIns="91440" tIns="45720" rIns="91440" bIns="45720" rtlCol="0" anchor="t">
            <a:normAutofit fontScale="92500" lnSpcReduction="20000"/>
          </a:bodyPr>
          <a:lstStyle/>
          <a:p>
            <a:r>
              <a:rPr lang="en-GB" sz="2400" dirty="0"/>
              <a:t>Our approach to homework has been adapted this year to incorporate more of the successful strategies from across the classes.</a:t>
            </a:r>
          </a:p>
          <a:p>
            <a:r>
              <a:rPr lang="en-GB" sz="2400" dirty="0"/>
              <a:t>Your child will be given 3 pieces of homework each week: reading, spelling and maths.</a:t>
            </a:r>
          </a:p>
          <a:p>
            <a:r>
              <a:rPr lang="en-GB" sz="2400" dirty="0"/>
              <a:t>Reading –  reading a school reading book 3 times weekly.</a:t>
            </a:r>
          </a:p>
          <a:p>
            <a:r>
              <a:rPr lang="en-GB" sz="2400" dirty="0"/>
              <a:t>Spelling – a worksheet and independent practise.</a:t>
            </a:r>
          </a:p>
          <a:p>
            <a:r>
              <a:rPr lang="en-GB" sz="2400" dirty="0"/>
              <a:t>Maths – an arithmetic sheet.</a:t>
            </a:r>
          </a:p>
          <a:p>
            <a:r>
              <a:rPr lang="en-GB" sz="2400" dirty="0"/>
              <a:t>When diaries are checked on Tuesdays, children will be awarded 1 ‘Homework Dojo’ for each of the three pieces of homework completed in </a:t>
            </a:r>
            <a:r>
              <a:rPr lang="en-GB" sz="2400"/>
              <a:t>the previous week.</a:t>
            </a:r>
            <a:endParaRPr lang="en-GB" sz="2400" dirty="0"/>
          </a:p>
          <a:p>
            <a:r>
              <a:rPr lang="en-GB" sz="2400" dirty="0"/>
              <a:t>If they receive 18 Homework Dojos in the half-term, they will be given a reward.</a:t>
            </a:r>
          </a:p>
          <a:p>
            <a:r>
              <a:rPr lang="en-GB" sz="2400" dirty="0"/>
              <a:t>Homework books will be stamped by teachers, but we kindly ask that you mark the homework with your child. It is important to identify misconceptions in the moment.</a:t>
            </a:r>
          </a:p>
        </p:txBody>
      </p:sp>
    </p:spTree>
    <p:extLst>
      <p:ext uri="{BB962C8B-B14F-4D97-AF65-F5344CB8AC3E}">
        <p14:creationId xmlns:p14="http://schemas.microsoft.com/office/powerpoint/2010/main" val="3954048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84715-DC39-72FB-484E-0B20706980E7}"/>
              </a:ext>
            </a:extLst>
          </p:cNvPr>
          <p:cNvSpPr>
            <a:spLocks noGrp="1"/>
          </p:cNvSpPr>
          <p:nvPr>
            <p:ph type="title"/>
          </p:nvPr>
        </p:nvSpPr>
        <p:spPr/>
        <p:txBody>
          <a:bodyPr/>
          <a:lstStyle/>
          <a:p>
            <a:r>
              <a:rPr lang="en-US" dirty="0"/>
              <a:t>Homework – Diaries and Reading Books</a:t>
            </a:r>
            <a:endParaRPr lang="en-GB" dirty="0"/>
          </a:p>
        </p:txBody>
      </p:sp>
      <p:sp>
        <p:nvSpPr>
          <p:cNvPr id="3" name="Content Placeholder 2">
            <a:extLst>
              <a:ext uri="{FF2B5EF4-FFF2-40B4-BE49-F238E27FC236}">
                <a16:creationId xmlns:a16="http://schemas.microsoft.com/office/drawing/2014/main" id="{1F98EBB0-D57D-9B2A-D2E6-C310B37BAF20}"/>
              </a:ext>
            </a:extLst>
          </p:cNvPr>
          <p:cNvSpPr>
            <a:spLocks noGrp="1"/>
          </p:cNvSpPr>
          <p:nvPr>
            <p:ph idx="1"/>
          </p:nvPr>
        </p:nvSpPr>
        <p:spPr/>
        <p:txBody>
          <a:bodyPr>
            <a:normAutofit fontScale="85000" lnSpcReduction="20000"/>
          </a:bodyPr>
          <a:lstStyle/>
          <a:p>
            <a:r>
              <a:rPr lang="en-GB" sz="2600" dirty="0"/>
              <a:t>Children’s diaries are checked for messages two times a week – Tuesday and Friday.</a:t>
            </a:r>
          </a:p>
          <a:p>
            <a:r>
              <a:rPr lang="en-GB" sz="2600" dirty="0"/>
              <a:t>Please also use Class Dojo to communicate with the class teacher should you have any queries.</a:t>
            </a:r>
          </a:p>
          <a:p>
            <a:r>
              <a:rPr lang="en-GB" sz="2600" dirty="0"/>
              <a:t>Please support your child to write each time they have completed homework so they can earn homework Dojo points.</a:t>
            </a:r>
          </a:p>
          <a:p>
            <a:pPr marL="0" indent="0">
              <a:buNone/>
            </a:pPr>
            <a:endParaRPr lang="en-GB" sz="2600" dirty="0"/>
          </a:p>
          <a:p>
            <a:pPr marL="0" indent="0">
              <a:buNone/>
            </a:pPr>
            <a:r>
              <a:rPr lang="en-GB" sz="2600" dirty="0"/>
              <a:t>*I have created a bookshelf full of my own books which the children can borrow to read at home. I have introduced them to the system for this, but please look after and return these books when you have finished reading them.</a:t>
            </a:r>
            <a:endParaRPr lang="en-GB" dirty="0"/>
          </a:p>
        </p:txBody>
      </p:sp>
    </p:spTree>
    <p:extLst>
      <p:ext uri="{BB962C8B-B14F-4D97-AF65-F5344CB8AC3E}">
        <p14:creationId xmlns:p14="http://schemas.microsoft.com/office/powerpoint/2010/main" val="3899349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46168-2C84-9B46-A02A-E9ED703D5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7F5189-DC3C-04E5-7759-6C54A03AE3BE}"/>
              </a:ext>
            </a:extLst>
          </p:cNvPr>
          <p:cNvSpPr>
            <a:spLocks noGrp="1"/>
          </p:cNvSpPr>
          <p:nvPr>
            <p:ph type="title"/>
          </p:nvPr>
        </p:nvSpPr>
        <p:spPr>
          <a:xfrm>
            <a:off x="677334" y="609600"/>
            <a:ext cx="8596668" cy="715617"/>
          </a:xfrm>
        </p:spPr>
        <p:txBody>
          <a:bodyPr>
            <a:noAutofit/>
          </a:bodyPr>
          <a:lstStyle/>
          <a:p>
            <a:r>
              <a:rPr lang="en-GB" sz="5400" dirty="0"/>
              <a:t>Homework - Reading</a:t>
            </a:r>
          </a:p>
        </p:txBody>
      </p:sp>
      <p:sp>
        <p:nvSpPr>
          <p:cNvPr id="3" name="Content Placeholder 2">
            <a:extLst>
              <a:ext uri="{FF2B5EF4-FFF2-40B4-BE49-F238E27FC236}">
                <a16:creationId xmlns:a16="http://schemas.microsoft.com/office/drawing/2014/main" id="{4A51B539-BA21-D7BC-6ECD-B6C5303E22FC}"/>
              </a:ext>
            </a:extLst>
          </p:cNvPr>
          <p:cNvSpPr>
            <a:spLocks noGrp="1"/>
          </p:cNvSpPr>
          <p:nvPr>
            <p:ph idx="1"/>
          </p:nvPr>
        </p:nvSpPr>
        <p:spPr>
          <a:xfrm>
            <a:off x="677333" y="1669774"/>
            <a:ext cx="10693031" cy="5009321"/>
          </a:xfrm>
        </p:spPr>
        <p:txBody>
          <a:bodyPr vert="horz" lIns="91440" tIns="45720" rIns="91440" bIns="45720" rtlCol="0" anchor="t">
            <a:normAutofit/>
          </a:bodyPr>
          <a:lstStyle/>
          <a:p>
            <a:r>
              <a:rPr lang="en-GB" sz="2400" dirty="0"/>
              <a:t>Pupils have been allocated a book band based on their reading ability.</a:t>
            </a:r>
          </a:p>
          <a:p>
            <a:r>
              <a:rPr lang="en-GB" sz="2400" dirty="0"/>
              <a:t>Please read this book three times across the week and record the title and page numbers in diaries.</a:t>
            </a:r>
          </a:p>
          <a:p>
            <a:r>
              <a:rPr lang="en-GB" sz="2400" dirty="0"/>
              <a:t>KS2 pupils should be reading for </a:t>
            </a:r>
            <a:r>
              <a:rPr lang="en-GB" sz="2400" b="1" dirty="0"/>
              <a:t>at least 20 minutes </a:t>
            </a:r>
            <a:r>
              <a:rPr lang="en-GB" sz="2400" dirty="0"/>
              <a:t>each session.</a:t>
            </a:r>
          </a:p>
          <a:p>
            <a:r>
              <a:rPr lang="en-GB" sz="2400" dirty="0"/>
              <a:t>Reading out loud is vitally important and helps adults check the reading ability for the child. Please listen to your child read where possible.</a:t>
            </a:r>
          </a:p>
          <a:p>
            <a:r>
              <a:rPr lang="en-GB" sz="2400" dirty="0"/>
              <a:t>Reading fluently, using the punctuation correctly, ensures a child has a chance of understanding what they are reading.</a:t>
            </a:r>
          </a:p>
          <a:p>
            <a:r>
              <a:rPr lang="en-GB" sz="2400" dirty="0"/>
              <a:t>It also allows for new vocabulary to be shared.</a:t>
            </a:r>
          </a:p>
          <a:p>
            <a:r>
              <a:rPr lang="en-GB" sz="2400" dirty="0"/>
              <a:t>It is also important that pupils read books of their choice for pleasure, and that they hear adults reading and modelling fluency.</a:t>
            </a:r>
          </a:p>
        </p:txBody>
      </p:sp>
    </p:spTree>
    <p:extLst>
      <p:ext uri="{BB962C8B-B14F-4D97-AF65-F5344CB8AC3E}">
        <p14:creationId xmlns:p14="http://schemas.microsoft.com/office/powerpoint/2010/main" val="3322676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Spelling</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669774"/>
            <a:ext cx="10693031" cy="5009321"/>
          </a:xfrm>
        </p:spPr>
        <p:txBody>
          <a:bodyPr vert="horz" lIns="91440" tIns="45720" rIns="91440" bIns="45720" rtlCol="0" anchor="t">
            <a:normAutofit fontScale="85000" lnSpcReduction="10000"/>
          </a:bodyPr>
          <a:lstStyle/>
          <a:p>
            <a:r>
              <a:rPr lang="en-GB" sz="2400" dirty="0">
                <a:solidFill>
                  <a:schemeClr val="tx2"/>
                </a:solidFill>
                <a:latin typeface="Trebuchet MS"/>
              </a:rPr>
              <a:t>This year, the pupils will have a school spelling book and a spelling homework book.</a:t>
            </a:r>
          </a:p>
          <a:p>
            <a:r>
              <a:rPr lang="en-GB" sz="2400" dirty="0">
                <a:solidFill>
                  <a:schemeClr val="tx2"/>
                </a:solidFill>
                <a:latin typeface="Trebuchet MS"/>
              </a:rPr>
              <a:t>At home, complete the spelling worksheet/activity set for the week. This will contain words that follow the rule being taught each week.</a:t>
            </a:r>
          </a:p>
          <a:p>
            <a:r>
              <a:rPr lang="en-GB" sz="2400" dirty="0">
                <a:solidFill>
                  <a:schemeClr val="tx2"/>
                </a:solidFill>
                <a:latin typeface="Trebuchet MS"/>
              </a:rPr>
              <a:t>Please also practise the words from the weekly overview, including common exception words, using a method of your choice. </a:t>
            </a:r>
          </a:p>
          <a:p>
            <a:r>
              <a:rPr lang="en-GB" sz="2400" dirty="0">
                <a:solidFill>
                  <a:schemeClr val="tx2"/>
                </a:solidFill>
                <a:latin typeface="Trebuchet MS"/>
              </a:rPr>
              <a:t>Group 1: highlighted words only. Group 2: all words on the overview.</a:t>
            </a:r>
          </a:p>
          <a:p>
            <a:r>
              <a:rPr lang="en-GB" sz="2400" dirty="0">
                <a:solidFill>
                  <a:schemeClr val="tx2"/>
                </a:solidFill>
                <a:latin typeface="Trebuchet MS"/>
              </a:rPr>
              <a:t>The weekly spelling overview is available on Saturn’s Class Dojo Story.</a:t>
            </a:r>
          </a:p>
          <a:p>
            <a:r>
              <a:rPr lang="en-GB" sz="2400" dirty="0"/>
              <a:t>A grid of spelling practice ideas is attached on the next slide.</a:t>
            </a:r>
          </a:p>
          <a:p>
            <a:r>
              <a:rPr lang="en-GB" sz="2400" dirty="0"/>
              <a:t>Every Monday, the children will complete a spelling test and scores will be recorded.</a:t>
            </a:r>
          </a:p>
          <a:p>
            <a:r>
              <a:rPr lang="en-GB" sz="2400" dirty="0"/>
              <a:t>All children will be tested on 10 of the spellings: they will be tested on the 4 common exception words and 6 of the spelling rule words. Individuals will be made aware of any adaptions.</a:t>
            </a:r>
          </a:p>
          <a:p>
            <a:r>
              <a:rPr lang="en-GB" sz="2400" dirty="0"/>
              <a:t>I encourage you to practise writing each spelling as a whole, several times, to embed spellings. There is a strong correlation between handwriting and spelling.</a:t>
            </a:r>
          </a:p>
        </p:txBody>
      </p:sp>
    </p:spTree>
    <p:extLst>
      <p:ext uri="{BB962C8B-B14F-4D97-AF65-F5344CB8AC3E}">
        <p14:creationId xmlns:p14="http://schemas.microsoft.com/office/powerpoint/2010/main" val="820731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D7509-352D-E0DD-F091-828C2B45E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C9216-ECD0-E344-4AEE-96AFE4523D00}"/>
              </a:ext>
            </a:extLst>
          </p:cNvPr>
          <p:cNvSpPr>
            <a:spLocks noGrp="1"/>
          </p:cNvSpPr>
          <p:nvPr>
            <p:ph type="title"/>
          </p:nvPr>
        </p:nvSpPr>
        <p:spPr>
          <a:xfrm>
            <a:off x="677334" y="609600"/>
            <a:ext cx="8596668" cy="715617"/>
          </a:xfrm>
        </p:spPr>
        <p:txBody>
          <a:bodyPr>
            <a:noAutofit/>
          </a:bodyPr>
          <a:lstStyle/>
          <a:p>
            <a:r>
              <a:rPr lang="en-GB" sz="5400"/>
              <a:t>Spelling Practice Ideas</a:t>
            </a:r>
            <a:endParaRPr lang="en-GB" sz="5400" dirty="0"/>
          </a:p>
        </p:txBody>
      </p:sp>
      <p:pic>
        <p:nvPicPr>
          <p:cNvPr id="6" name="Picture 5" descr="A white grid with black text&#10;&#10;AI-generated content may be incorrect.">
            <a:extLst>
              <a:ext uri="{FF2B5EF4-FFF2-40B4-BE49-F238E27FC236}">
                <a16:creationId xmlns:a16="http://schemas.microsoft.com/office/drawing/2014/main" id="{FAF7E638-E88D-D34F-B0FF-1994B6B780CB}"/>
              </a:ext>
            </a:extLst>
          </p:cNvPr>
          <p:cNvPicPr>
            <a:picLocks noChangeAspect="1"/>
          </p:cNvPicPr>
          <p:nvPr/>
        </p:nvPicPr>
        <p:blipFill>
          <a:blip r:embed="rId2"/>
          <a:stretch>
            <a:fillRect/>
          </a:stretch>
        </p:blipFill>
        <p:spPr>
          <a:xfrm>
            <a:off x="581025" y="1519238"/>
            <a:ext cx="9001125" cy="5076825"/>
          </a:xfrm>
          <a:prstGeom prst="rect">
            <a:avLst/>
          </a:prstGeom>
        </p:spPr>
      </p:pic>
    </p:spTree>
    <p:extLst>
      <p:ext uri="{BB962C8B-B14F-4D97-AF65-F5344CB8AC3E}">
        <p14:creationId xmlns:p14="http://schemas.microsoft.com/office/powerpoint/2010/main" val="2550183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Homework - Maths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669774"/>
            <a:ext cx="10693031" cy="5009321"/>
          </a:xfrm>
        </p:spPr>
        <p:txBody>
          <a:bodyPr>
            <a:normAutofit/>
          </a:bodyPr>
          <a:lstStyle/>
          <a:p>
            <a:r>
              <a:rPr lang="en-GB" sz="2000" dirty="0"/>
              <a:t>This year, the children will have a maths homework book which they work in both at school and at home. </a:t>
            </a:r>
          </a:p>
          <a:p>
            <a:r>
              <a:rPr lang="en-GB" sz="2000" dirty="0"/>
              <a:t>At home, the children should complete the arithmetic sheets, aiming to score full marks.</a:t>
            </a:r>
          </a:p>
          <a:p>
            <a:r>
              <a:rPr lang="en-GB" sz="2000" dirty="0"/>
              <a:t>Once you have achieved full marks, move onto the next sheet.</a:t>
            </a:r>
          </a:p>
          <a:p>
            <a:r>
              <a:rPr lang="en-GB" sz="2000" dirty="0"/>
              <a:t>All children will complete a times table test every Tuesday.</a:t>
            </a:r>
          </a:p>
          <a:p>
            <a:r>
              <a:rPr lang="en-GB" sz="2000" dirty="0"/>
              <a:t>Your child will be tested on the most recent sheet they have been practising.</a:t>
            </a:r>
          </a:p>
          <a:p>
            <a:r>
              <a:rPr lang="en-GB" sz="2000" dirty="0"/>
              <a:t>These arithmetic sheets are progressive and once your child is secure on their current sheet, they will move onto the next one.</a:t>
            </a:r>
          </a:p>
          <a:p>
            <a:r>
              <a:rPr lang="en-GB" sz="2000" dirty="0"/>
              <a:t>In the summer term of year 4, the children will complete the MTC, where they will be tested on 25 random times tables up to 12x12.</a:t>
            </a:r>
          </a:p>
        </p:txBody>
      </p:sp>
    </p:spTree>
    <p:extLst>
      <p:ext uri="{BB962C8B-B14F-4D97-AF65-F5344CB8AC3E}">
        <p14:creationId xmlns:p14="http://schemas.microsoft.com/office/powerpoint/2010/main" val="328681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Trips and events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497496"/>
            <a:ext cx="10215953" cy="4750903"/>
          </a:xfrm>
        </p:spPr>
        <p:txBody>
          <a:bodyPr vert="horz" lIns="91440" tIns="45720" rIns="91440" bIns="45720" rtlCol="0" anchor="t">
            <a:noAutofit/>
          </a:bodyPr>
          <a:lstStyle/>
          <a:p>
            <a:r>
              <a:rPr lang="en-GB" sz="2200" dirty="0"/>
              <a:t>Please check the Saturn Class Story and Calendar regularly for updates and information.</a:t>
            </a:r>
          </a:p>
          <a:p>
            <a:pPr marL="0" indent="0">
              <a:buNone/>
            </a:pPr>
            <a:endParaRPr lang="en-GB" sz="2200" dirty="0"/>
          </a:p>
          <a:p>
            <a:r>
              <a:rPr lang="en-GB" sz="2200" dirty="0"/>
              <a:t>Burdwardsley Residential – Wednesday 14</a:t>
            </a:r>
            <a:r>
              <a:rPr lang="en-GB" sz="2200" baseline="30000" dirty="0"/>
              <a:t>th</a:t>
            </a:r>
            <a:r>
              <a:rPr lang="en-GB" sz="2200" dirty="0"/>
              <a:t>- Thursday 15</a:t>
            </a:r>
            <a:r>
              <a:rPr lang="en-GB" sz="2200" baseline="30000" dirty="0"/>
              <a:t>th</a:t>
            </a:r>
            <a:r>
              <a:rPr lang="en-GB" sz="2200" dirty="0"/>
              <a:t> October. </a:t>
            </a:r>
          </a:p>
          <a:p>
            <a:pPr marL="0" indent="0">
              <a:buNone/>
            </a:pPr>
            <a:r>
              <a:rPr lang="en-GB" sz="2200" dirty="0"/>
              <a:t>Miss Williams and Mrs Smith will be taking the children on an Iron Age adventure! More information will be shared very soon.</a:t>
            </a:r>
          </a:p>
          <a:p>
            <a:pPr marL="0" indent="0">
              <a:buNone/>
            </a:pPr>
            <a:endParaRPr lang="en-GB" sz="2200" dirty="0"/>
          </a:p>
          <a:p>
            <a:r>
              <a:rPr lang="en-GB" sz="2200" dirty="0"/>
              <a:t>Geography Field Trip – Thursday 5</a:t>
            </a:r>
            <a:r>
              <a:rPr lang="en-GB" sz="2200" baseline="30000" dirty="0"/>
              <a:t>th</a:t>
            </a:r>
            <a:r>
              <a:rPr lang="en-GB" sz="2200" dirty="0"/>
              <a:t> November (afternoon). TBC</a:t>
            </a:r>
          </a:p>
          <a:p>
            <a:pPr marL="0" indent="0">
              <a:buNone/>
            </a:pPr>
            <a:endParaRPr lang="en-GB" sz="2200" dirty="0"/>
          </a:p>
          <a:p>
            <a:r>
              <a:rPr lang="en-GB" sz="2200" dirty="0"/>
              <a:t>Any information regarding future trips will be given in due course.</a:t>
            </a:r>
          </a:p>
        </p:txBody>
      </p:sp>
    </p:spTree>
    <p:extLst>
      <p:ext uri="{BB962C8B-B14F-4D97-AF65-F5344CB8AC3E}">
        <p14:creationId xmlns:p14="http://schemas.microsoft.com/office/powerpoint/2010/main" val="423260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28C-DB7C-4BCA-B169-57980AC3FD2B}"/>
              </a:ext>
            </a:extLst>
          </p:cNvPr>
          <p:cNvSpPr>
            <a:spLocks noGrp="1"/>
          </p:cNvSpPr>
          <p:nvPr>
            <p:ph type="title"/>
          </p:nvPr>
        </p:nvSpPr>
        <p:spPr>
          <a:xfrm>
            <a:off x="677334" y="609600"/>
            <a:ext cx="8596668" cy="715617"/>
          </a:xfrm>
        </p:spPr>
        <p:txBody>
          <a:bodyPr>
            <a:noAutofit/>
          </a:bodyPr>
          <a:lstStyle/>
          <a:p>
            <a:r>
              <a:rPr lang="en-GB" sz="5400" dirty="0"/>
              <a:t>When and how we assess</a:t>
            </a:r>
          </a:p>
        </p:txBody>
      </p:sp>
      <p:sp>
        <p:nvSpPr>
          <p:cNvPr id="3" name="Content Placeholder 2">
            <a:extLst>
              <a:ext uri="{FF2B5EF4-FFF2-40B4-BE49-F238E27FC236}">
                <a16:creationId xmlns:a16="http://schemas.microsoft.com/office/drawing/2014/main" id="{F59359EF-3C0E-4A96-8AC3-5B2DCC6DCCD6}"/>
              </a:ext>
            </a:extLst>
          </p:cNvPr>
          <p:cNvSpPr>
            <a:spLocks noGrp="1"/>
          </p:cNvSpPr>
          <p:nvPr>
            <p:ph idx="1"/>
          </p:nvPr>
        </p:nvSpPr>
        <p:spPr>
          <a:xfrm>
            <a:off x="677333" y="1497497"/>
            <a:ext cx="9791883" cy="4651512"/>
          </a:xfrm>
        </p:spPr>
        <p:txBody>
          <a:bodyPr vert="horz" lIns="91440" tIns="45720" rIns="91440" bIns="45720" rtlCol="0" anchor="t">
            <a:noAutofit/>
          </a:bodyPr>
          <a:lstStyle/>
          <a:p>
            <a:r>
              <a:rPr lang="en-GB" sz="2000" dirty="0"/>
              <a:t>Continually assessing across the curriculum.</a:t>
            </a:r>
          </a:p>
          <a:p>
            <a:r>
              <a:rPr lang="en-GB" sz="2000" dirty="0"/>
              <a:t>Maths and English, as well as Science and RE will be marked by staff.</a:t>
            </a:r>
          </a:p>
          <a:p>
            <a:r>
              <a:rPr lang="en-GB" sz="2000" dirty="0"/>
              <a:t>Other afternoon subjects will be live marked by the children, with staff support.</a:t>
            </a:r>
          </a:p>
          <a:p>
            <a:r>
              <a:rPr lang="en-GB" sz="2000" dirty="0"/>
              <a:t>Formal assessments will take place across the year. These will be spread across several weeks and involve a mixture of short quizzes and more formal papers. Formal papers will be chunked to support the pupils whilst also preparing them for the reality of ‘tests’.</a:t>
            </a:r>
          </a:p>
          <a:p>
            <a:r>
              <a:rPr lang="en-GB" sz="2000" dirty="0"/>
              <a:t>Halfway through each term, you will meet with the teachers at Parents’ Evening for an update on your child’s progress and attainment.</a:t>
            </a:r>
          </a:p>
          <a:p>
            <a:r>
              <a:rPr lang="en-GB" sz="2000" dirty="0"/>
              <a:t>At the end of each term, you will receive a data letter outlining their progress and attainment.</a:t>
            </a:r>
          </a:p>
          <a:p>
            <a:r>
              <a:rPr lang="en-GB" sz="2000" dirty="0"/>
              <a:t>If we have any concerns, we will contact you via Class Dojo.</a:t>
            </a:r>
          </a:p>
          <a:p>
            <a:r>
              <a:rPr lang="en-GB" sz="2000" dirty="0"/>
              <a:t>If you have any worries or queries, please contact us via Class Dojo at any time to see how your child is getting on. </a:t>
            </a:r>
          </a:p>
        </p:txBody>
      </p:sp>
    </p:spTree>
    <p:extLst>
      <p:ext uri="{BB962C8B-B14F-4D97-AF65-F5344CB8AC3E}">
        <p14:creationId xmlns:p14="http://schemas.microsoft.com/office/powerpoint/2010/main" val="357335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173F-D9B8-6E0B-F5C2-79DD66916ED5}"/>
              </a:ext>
            </a:extLst>
          </p:cNvPr>
          <p:cNvSpPr>
            <a:spLocks noGrp="1"/>
          </p:cNvSpPr>
          <p:nvPr>
            <p:ph type="title"/>
          </p:nvPr>
        </p:nvSpPr>
        <p:spPr/>
        <p:txBody>
          <a:bodyPr/>
          <a:lstStyle/>
          <a:p>
            <a:r>
              <a:rPr lang="en-US" dirty="0"/>
              <a:t>School Websites</a:t>
            </a:r>
            <a:endParaRPr lang="en-GB" dirty="0"/>
          </a:p>
        </p:txBody>
      </p:sp>
      <p:sp>
        <p:nvSpPr>
          <p:cNvPr id="3" name="Content Placeholder 2">
            <a:extLst>
              <a:ext uri="{FF2B5EF4-FFF2-40B4-BE49-F238E27FC236}">
                <a16:creationId xmlns:a16="http://schemas.microsoft.com/office/drawing/2014/main" id="{BA9B9325-F6AD-9C0C-C955-838AA57077E7}"/>
              </a:ext>
            </a:extLst>
          </p:cNvPr>
          <p:cNvSpPr>
            <a:spLocks noGrp="1"/>
          </p:cNvSpPr>
          <p:nvPr>
            <p:ph idx="1"/>
          </p:nvPr>
        </p:nvSpPr>
        <p:spPr>
          <a:xfrm>
            <a:off x="677334" y="1405289"/>
            <a:ext cx="8596668" cy="4636074"/>
          </a:xfrm>
        </p:spPr>
        <p:txBody>
          <a:bodyPr>
            <a:normAutofit/>
          </a:bodyPr>
          <a:lstStyle/>
          <a:p>
            <a:r>
              <a:rPr lang="en-US" dirty="0"/>
              <a:t>In daily teaching and learning, the children access a range of educational websites to research information, play games, complete activities and watch videos.</a:t>
            </a:r>
          </a:p>
          <a:p>
            <a:r>
              <a:rPr lang="en-US" dirty="0"/>
              <a:t>Key educational websites used include: Purple Mash, White Rose, </a:t>
            </a:r>
            <a:r>
              <a:rPr lang="en-US" dirty="0" err="1"/>
              <a:t>Timestable</a:t>
            </a:r>
            <a:r>
              <a:rPr lang="en-US" dirty="0"/>
              <a:t> Check, Master The Curriculum, BBC Bitesize, Dyslexia Gold, Kiddle and Nessy Spelling.</a:t>
            </a:r>
          </a:p>
          <a:p>
            <a:r>
              <a:rPr lang="en-US" dirty="0"/>
              <a:t>Teachers and support staff may also use other websites to support their teaching. These are all viewed prior to the lesson to ensure they are safe and appropriate.</a:t>
            </a:r>
          </a:p>
          <a:p>
            <a:r>
              <a:rPr lang="en-US" dirty="0"/>
              <a:t>These websites include: </a:t>
            </a:r>
            <a:r>
              <a:rPr lang="en-US" dirty="0" err="1"/>
              <a:t>Youtube</a:t>
            </a:r>
            <a:r>
              <a:rPr lang="en-US" dirty="0"/>
              <a:t>.</a:t>
            </a:r>
          </a:p>
          <a:p>
            <a:r>
              <a:rPr lang="en-US" dirty="0"/>
              <a:t>If the children choose to watch a film as their class treat, Disney Plus or Netflix may be used to stream the film. Films will be selected in line with the MPA movie rating system.</a:t>
            </a:r>
            <a:endParaRPr lang="en-GB" dirty="0"/>
          </a:p>
        </p:txBody>
      </p:sp>
    </p:spTree>
    <p:extLst>
      <p:ext uri="{BB962C8B-B14F-4D97-AF65-F5344CB8AC3E}">
        <p14:creationId xmlns:p14="http://schemas.microsoft.com/office/powerpoint/2010/main" val="3080634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12488-EB6B-0788-D792-9E4C219FA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B855DC-6704-0A6F-22F5-B2B0912D490A}"/>
              </a:ext>
            </a:extLst>
          </p:cNvPr>
          <p:cNvSpPr>
            <a:spLocks noGrp="1"/>
          </p:cNvSpPr>
          <p:nvPr>
            <p:ph type="title"/>
          </p:nvPr>
        </p:nvSpPr>
        <p:spPr>
          <a:xfrm>
            <a:off x="677334" y="609600"/>
            <a:ext cx="8596668" cy="715617"/>
          </a:xfrm>
        </p:spPr>
        <p:txBody>
          <a:bodyPr>
            <a:noAutofit/>
          </a:bodyPr>
          <a:lstStyle/>
          <a:p>
            <a:r>
              <a:rPr lang="en-GB" sz="5400" dirty="0"/>
              <a:t>Final Reminders</a:t>
            </a:r>
          </a:p>
        </p:txBody>
      </p:sp>
      <p:sp>
        <p:nvSpPr>
          <p:cNvPr id="3" name="Content Placeholder 2">
            <a:extLst>
              <a:ext uri="{FF2B5EF4-FFF2-40B4-BE49-F238E27FC236}">
                <a16:creationId xmlns:a16="http://schemas.microsoft.com/office/drawing/2014/main" id="{6F481F3E-E276-0549-C2A8-6B4870371E00}"/>
              </a:ext>
            </a:extLst>
          </p:cNvPr>
          <p:cNvSpPr>
            <a:spLocks noGrp="1"/>
          </p:cNvSpPr>
          <p:nvPr>
            <p:ph idx="1"/>
          </p:nvPr>
        </p:nvSpPr>
        <p:spPr>
          <a:xfrm>
            <a:off x="677333" y="1497497"/>
            <a:ext cx="9791883" cy="4651512"/>
          </a:xfrm>
        </p:spPr>
        <p:txBody>
          <a:bodyPr vert="horz" lIns="91440" tIns="45720" rIns="91440" bIns="45720" rtlCol="0" anchor="t">
            <a:noAutofit/>
          </a:bodyPr>
          <a:lstStyle/>
          <a:p>
            <a:r>
              <a:rPr lang="en-GB" sz="2000" dirty="0"/>
              <a:t>Class Dojo is your base for viewing what the class are up to across the week, as well as contacting Miss Williams. You can also email and we aim to respond within 3 working days, between 7:45am and 5:30pm.</a:t>
            </a:r>
          </a:p>
          <a:p>
            <a:r>
              <a:rPr lang="en-GB" sz="2000" dirty="0"/>
              <a:t>If you have any questions at all, no matter how small, please send a message on Class Dojo. I am more than happy to help and support you and your child.</a:t>
            </a:r>
          </a:p>
          <a:p>
            <a:r>
              <a:rPr lang="en-GB" sz="2000" dirty="0"/>
              <a:t>I am also happy to share short videos modelling maths concepts, but please let me know if you would like any further support across the curriculum at home.</a:t>
            </a:r>
          </a:p>
        </p:txBody>
      </p:sp>
    </p:spTree>
    <p:extLst>
      <p:ext uri="{BB962C8B-B14F-4D97-AF65-F5344CB8AC3E}">
        <p14:creationId xmlns:p14="http://schemas.microsoft.com/office/powerpoint/2010/main" val="12356297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5073</TotalTime>
  <Words>2061</Words>
  <Application>Microsoft Office PowerPoint</Application>
  <PresentationFormat>Widescreen</PresentationFormat>
  <Paragraphs>135</Paragraphs>
  <Slides>19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Trebuchet MS</vt:lpstr>
      <vt:lpstr>Wingdings 3</vt:lpstr>
      <vt:lpstr>Facet</vt:lpstr>
      <vt:lpstr>Meet The Teacher - Saturn</vt:lpstr>
      <vt:lpstr>Staff In Class</vt:lpstr>
      <vt:lpstr>Weekly Timetable</vt:lpstr>
      <vt:lpstr>Daily Routine</vt:lpstr>
      <vt:lpstr>Zones of Regulation</vt:lpstr>
      <vt:lpstr>Rewards and Sanctions</vt:lpstr>
      <vt:lpstr>PowerPoint Presentation</vt:lpstr>
      <vt:lpstr>PowerPoint Presentation</vt:lpstr>
      <vt:lpstr>PowerPoint Presentation</vt:lpstr>
      <vt:lpstr>Homework – New This Year</vt:lpstr>
      <vt:lpstr>Homework – Diaries and Reading Books</vt:lpstr>
      <vt:lpstr>Homework - Reading</vt:lpstr>
      <vt:lpstr>Homework - Spelling</vt:lpstr>
      <vt:lpstr>Spelling Practice Ideas</vt:lpstr>
      <vt:lpstr>Homework - Maths</vt:lpstr>
      <vt:lpstr>Trips and events</vt:lpstr>
      <vt:lpstr>When and how we assess</vt:lpstr>
      <vt:lpstr>School Websites</vt:lpstr>
      <vt:lpstr>Final 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 Jupiter</dc:title>
  <dc:creator>Wincle Primary Head</dc:creator>
  <cp:lastModifiedBy>Jess Williams</cp:lastModifiedBy>
  <cp:revision>289</cp:revision>
  <dcterms:created xsi:type="dcterms:W3CDTF">2024-09-10T19:51:13Z</dcterms:created>
  <dcterms:modified xsi:type="dcterms:W3CDTF">2026-09-09T07:18:53Z</dcterms:modified>
</cp:coreProperties>
</file>