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2/2/2026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6621C-28CF-4B69-A227-92E3DFB941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KS2 SATs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B64133-F156-4093-A397-9C2B3D2488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Monday 2</a:t>
            </a:r>
            <a:r>
              <a:rPr lang="en-US" baseline="30000" dirty="0"/>
              <a:t>nd</a:t>
            </a:r>
            <a:r>
              <a:rPr lang="en-US" dirty="0"/>
              <a:t> February 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45289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63ED3-44C8-415A-B47D-F991B7C33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Maths - Reasoning</a:t>
            </a:r>
            <a:endParaRPr lang="en-GB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6F77AA-57E2-46A2-85A6-060FA29643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508289"/>
            <a:ext cx="10634831" cy="4533073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/>
              <a:t>The 2</a:t>
            </a:r>
            <a:r>
              <a:rPr lang="en-US" sz="2800" baseline="30000" dirty="0"/>
              <a:t>nd</a:t>
            </a:r>
            <a:r>
              <a:rPr lang="en-US" sz="2800" dirty="0"/>
              <a:t> and 3</a:t>
            </a:r>
            <a:r>
              <a:rPr lang="en-US" sz="2800" baseline="30000" dirty="0"/>
              <a:t>rd</a:t>
            </a:r>
            <a:r>
              <a:rPr lang="en-US" sz="2800" dirty="0"/>
              <a:t> Maths tests are reasoning papers.</a:t>
            </a:r>
          </a:p>
          <a:p>
            <a:r>
              <a:rPr lang="en-US" sz="2800" dirty="0"/>
              <a:t>They are each 40 minutes long and have a series of questions for the children to answer.</a:t>
            </a:r>
          </a:p>
          <a:p>
            <a:r>
              <a:rPr lang="en-US" sz="2800" dirty="0"/>
              <a:t>These tests test the whole of the Maths curriculum and pupils are expected to reason and problem solve. </a:t>
            </a:r>
          </a:p>
          <a:p>
            <a:r>
              <a:rPr lang="en-US" sz="2800" dirty="0"/>
              <a:t>Again, we find the children who need to use their fingers in Maths, don’t get to finish the paper. Their arithmetic skills are key here.</a:t>
            </a:r>
          </a:p>
          <a:p>
            <a:r>
              <a:rPr lang="en-US" sz="2800" dirty="0"/>
              <a:t>The children are able to use a protractor and a mirror when needed. </a:t>
            </a:r>
          </a:p>
          <a:p>
            <a:r>
              <a:rPr lang="en-US" sz="2800" dirty="0"/>
              <a:t>The tests do get progressively harder. </a:t>
            </a:r>
          </a:p>
          <a:p>
            <a:r>
              <a:rPr lang="en-US" sz="2800" dirty="0"/>
              <a:t>The numbers have to be formed correctly to get a mark. 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572841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122EE-C7C2-4A3D-A569-C44CC64F2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Adjustments</a:t>
            </a:r>
            <a:endParaRPr lang="en-GB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3F803B-6FD4-4F39-9150-B356B7117C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11984"/>
            <a:ext cx="10229478" cy="4911363"/>
          </a:xfrm>
        </p:spPr>
        <p:txBody>
          <a:bodyPr>
            <a:normAutofit fontScale="92500" lnSpcReduction="20000"/>
          </a:bodyPr>
          <a:lstStyle/>
          <a:p>
            <a:r>
              <a:rPr lang="en-US" sz="2600" dirty="0"/>
              <a:t>If a child is in receipt of an EHCP, they automatically qualify for 25% extra time. </a:t>
            </a:r>
          </a:p>
          <a:p>
            <a:r>
              <a:rPr lang="en-US" sz="2600" dirty="0"/>
              <a:t>The school can request certain adjustments, such as extra time or a scribe/reader but these have to be approved by the DFE and there has to be paperwork in place documenting that these are everyday strategies the children benefit from.</a:t>
            </a:r>
          </a:p>
          <a:p>
            <a:r>
              <a:rPr lang="en-US" sz="2600" dirty="0"/>
              <a:t>We will speak to each family on a 1:1 basis if we feel a request is necessary and if it is successful.</a:t>
            </a:r>
          </a:p>
          <a:p>
            <a:r>
              <a:rPr lang="en-US" sz="2600" dirty="0"/>
              <a:t>All of the pupils have to remain in the room until all pupils have finished. </a:t>
            </a:r>
          </a:p>
          <a:p>
            <a:r>
              <a:rPr lang="en-US" sz="2600" dirty="0"/>
              <a:t>For those pupils reading below the expected standard, they can have a reader. </a:t>
            </a:r>
          </a:p>
          <a:p>
            <a:r>
              <a:rPr lang="en-US" sz="2600" dirty="0"/>
              <a:t>Some pupils benefit from a pacer and/or movement breaks.</a:t>
            </a:r>
            <a:endParaRPr lang="en-GB" sz="26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56385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C744E-7E48-42A5-A026-057C3490C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SATS Week</a:t>
            </a:r>
            <a:endParaRPr lang="en-GB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E23776-180F-40F1-B7D4-51F7F37E9F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During SATS week, we would like the Y6 pupils to come to school for 8am for our traditional SATS breakfast.</a:t>
            </a:r>
          </a:p>
          <a:p>
            <a:r>
              <a:rPr lang="en-US" sz="2800" dirty="0"/>
              <a:t>We then complete a revision session before administering the tests.</a:t>
            </a:r>
          </a:p>
          <a:p>
            <a:r>
              <a:rPr lang="en-US" sz="2800" dirty="0"/>
              <a:t>There are no tests on the Friday of SATs week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5507496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10738-3E95-46AF-AA6B-3699ADE73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Results</a:t>
            </a:r>
            <a:endParaRPr lang="en-GB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BB1C0C-545B-406C-B5EC-BDBCDD0FD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These will be shared with the school in July and Mrs Smith will speak to each child on a 1:1 basis about their results.</a:t>
            </a:r>
          </a:p>
          <a:p>
            <a:r>
              <a:rPr lang="en-US" sz="2800" dirty="0"/>
              <a:t>High schools use the results in different ways.</a:t>
            </a:r>
          </a:p>
          <a:p>
            <a:r>
              <a:rPr lang="en-US" sz="2800" dirty="0"/>
              <a:t>It is common that the child’s GCSE predictions are based on these SATS results.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985662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9CC51-F584-4652-98D5-65B572620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6467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dirty="0"/>
              <a:t>Why?</a:t>
            </a:r>
            <a:endParaRPr lang="en-GB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7523E-AC26-44D4-B409-10C9587884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53387"/>
            <a:ext cx="9597882" cy="4287976"/>
          </a:xfrm>
        </p:spPr>
        <p:txBody>
          <a:bodyPr/>
          <a:lstStyle/>
          <a:p>
            <a:r>
              <a:rPr lang="en-US" sz="2800" dirty="0"/>
              <a:t>At the end of Y6, the pupils are assessed against the key stage two assessments in</a:t>
            </a:r>
          </a:p>
          <a:p>
            <a:pPr marL="0" indent="0">
              <a:buNone/>
            </a:pPr>
            <a:r>
              <a:rPr lang="en-US" sz="2800" dirty="0"/>
              <a:t>*reading</a:t>
            </a:r>
            <a:br>
              <a:rPr lang="en-US" sz="2800" dirty="0"/>
            </a:br>
            <a:r>
              <a:rPr lang="en-US" sz="2800" dirty="0"/>
              <a:t>*writing</a:t>
            </a:r>
            <a:br>
              <a:rPr lang="en-US" sz="2800" dirty="0"/>
            </a:br>
            <a:r>
              <a:rPr lang="en-US" sz="2800" dirty="0"/>
              <a:t>*</a:t>
            </a:r>
            <a:r>
              <a:rPr lang="en-US" sz="2800" dirty="0" err="1"/>
              <a:t>maths</a:t>
            </a:r>
            <a:br>
              <a:rPr lang="en-US" sz="2800" dirty="0"/>
            </a:br>
            <a:r>
              <a:rPr lang="en-US" sz="2800" dirty="0"/>
              <a:t>*science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3355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B4C45-F8B0-4AFA-89C0-318434A3D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What?</a:t>
            </a:r>
            <a:endParaRPr lang="en-GB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AD4569-E562-4DDD-9457-CEFA74001E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Teacher assessment for writing and science that has to be submitted before the end of June.</a:t>
            </a:r>
          </a:p>
          <a:p>
            <a:r>
              <a:rPr lang="en-US" sz="2800" dirty="0"/>
              <a:t>Timed tests for reading, </a:t>
            </a:r>
            <a:r>
              <a:rPr lang="en-US" sz="2800" dirty="0" err="1"/>
              <a:t>maths</a:t>
            </a:r>
            <a:r>
              <a:rPr lang="en-US" sz="2800" dirty="0"/>
              <a:t> and SPAG (spelling, punctuation and grammar) during May.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843201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39E44-A3C5-4807-B068-B0B3E3144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When?</a:t>
            </a:r>
            <a:endParaRPr lang="en-GB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3FDBE-989B-434A-8B65-1AF3F8D48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800521"/>
            <a:ext cx="10116357" cy="4240842"/>
          </a:xfrm>
        </p:spPr>
        <p:txBody>
          <a:bodyPr>
            <a:normAutofit lnSpcReduction="10000"/>
          </a:bodyPr>
          <a:lstStyle/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pPr marL="0" indent="0">
              <a:buNone/>
            </a:pPr>
            <a:r>
              <a:rPr lang="en-US" sz="2800" dirty="0"/>
              <a:t>T</a:t>
            </a:r>
            <a:r>
              <a:rPr lang="en-GB" sz="2800" dirty="0"/>
              <a:t>he tests will take place in the mornings and either in the hall or Jupiter Classroom.</a:t>
            </a:r>
            <a:br>
              <a:rPr lang="en-GB" sz="2800" dirty="0"/>
            </a:br>
            <a:r>
              <a:rPr lang="en-GB" sz="2800" dirty="0"/>
              <a:t>There will be a lot of adults present: staff, governors and possibly, an external person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BDCE649-837E-4AA7-9B5A-295E24C75D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6729" y="1699562"/>
            <a:ext cx="7697274" cy="2286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9433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87E62-9FF4-4AFA-BD32-81CC86126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How do we prepare?</a:t>
            </a:r>
            <a:endParaRPr lang="en-GB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FB6499-0B87-4C63-882F-697C8C3EB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10191771" cy="3880773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/>
              <a:t>Since September, Y6 have been taught separately for guided reading and are working on the key skills to be tested on. </a:t>
            </a:r>
          </a:p>
          <a:p>
            <a:r>
              <a:rPr lang="en-US" sz="2800" dirty="0"/>
              <a:t>Booster Club began in January and the children are working on Maths and grammar objectives.</a:t>
            </a:r>
          </a:p>
          <a:p>
            <a:r>
              <a:rPr lang="en-US" sz="2800" dirty="0"/>
              <a:t>Booster Homework: pupils are working hard on this.</a:t>
            </a:r>
          </a:p>
          <a:p>
            <a:r>
              <a:rPr lang="en-US" sz="2800" dirty="0"/>
              <a:t>From the 9</a:t>
            </a:r>
            <a:r>
              <a:rPr lang="en-US" sz="2800" baseline="30000" dirty="0"/>
              <a:t>th</a:t>
            </a:r>
            <a:r>
              <a:rPr lang="en-US" sz="2800" dirty="0"/>
              <a:t> March, Y6 will be working with Mrs Smith every morning till 10.30am to work on revising all </a:t>
            </a:r>
            <a:r>
              <a:rPr lang="en-US" sz="2800" dirty="0" err="1"/>
              <a:t>maths</a:t>
            </a:r>
            <a:r>
              <a:rPr lang="en-US" sz="2800" dirty="0"/>
              <a:t> objectives and SPAG focuses. </a:t>
            </a:r>
          </a:p>
          <a:p>
            <a:r>
              <a:rPr lang="en-US" sz="2800" dirty="0"/>
              <a:t>On the day of the tests, the children always start with a revision session prior to taking the test.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702384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66E0E-5E73-4DEE-81E0-F1E9FFAA6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SPAG test 1</a:t>
            </a:r>
            <a:endParaRPr lang="en-GB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54437-FFF5-4A29-BB76-94576DEB8C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The 1</a:t>
            </a:r>
            <a:r>
              <a:rPr lang="en-US" sz="2800" baseline="30000" dirty="0"/>
              <a:t>st</a:t>
            </a:r>
            <a:r>
              <a:rPr lang="en-US" sz="2800" dirty="0"/>
              <a:t> test is a 45 minutes test comprising of 50 questions. </a:t>
            </a:r>
          </a:p>
          <a:p>
            <a:r>
              <a:rPr lang="en-US" sz="2800" dirty="0"/>
              <a:t>Lots are multiple choice – see examples in the room. </a:t>
            </a:r>
          </a:p>
          <a:p>
            <a:r>
              <a:rPr lang="en-US" sz="2800" dirty="0"/>
              <a:t>This is testing the children on spelling rules, punctuation and grammar objectives. </a:t>
            </a:r>
          </a:p>
          <a:p>
            <a:r>
              <a:rPr lang="en-US" sz="2800" dirty="0"/>
              <a:t>Handwriting is important in this test!</a:t>
            </a:r>
          </a:p>
        </p:txBody>
      </p:sp>
    </p:spTree>
    <p:extLst>
      <p:ext uri="{BB962C8B-B14F-4D97-AF65-F5344CB8AC3E}">
        <p14:creationId xmlns:p14="http://schemas.microsoft.com/office/powerpoint/2010/main" val="1847701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E3675-C1CA-42D0-A614-92F26CA92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SPAG test 1</a:t>
            </a:r>
            <a:endParaRPr lang="en-GB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2B209-3CC9-4445-A30A-6A05523463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480009"/>
            <a:ext cx="9277371" cy="5109328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The second test is a spelling test.</a:t>
            </a:r>
          </a:p>
          <a:p>
            <a:r>
              <a:rPr lang="en-US" sz="2800" dirty="0"/>
              <a:t>It tests the spelling rules and common exception words from Y2 upwards.</a:t>
            </a:r>
          </a:p>
          <a:p>
            <a:r>
              <a:rPr lang="en-US" sz="2800" dirty="0"/>
              <a:t>There are 20 words to spell and they will have around 20 minutes to complete the test.</a:t>
            </a:r>
          </a:p>
          <a:p>
            <a:r>
              <a:rPr lang="en-US" sz="2800" dirty="0"/>
              <a:t>We all work on one word at a time with the teacher reading out the word alone, then the word in a sentence and finally, the word on its own again. </a:t>
            </a:r>
          </a:p>
          <a:p>
            <a:r>
              <a:rPr lang="en-US" sz="2800" dirty="0"/>
              <a:t>We often find more words link to Y3/4 rules than anything else.</a:t>
            </a:r>
          </a:p>
          <a:p>
            <a:r>
              <a:rPr lang="en-US" sz="2800" dirty="0"/>
              <a:t>Handwriting is VERY important here!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267434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78B21-B713-4A2A-9DAC-489FA7475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Reading Test</a:t>
            </a:r>
            <a:endParaRPr lang="en-GB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D996F-0A1F-4309-B6E2-7B6D0B061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17715"/>
            <a:ext cx="10135210" cy="4920792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This test is an hour long.</a:t>
            </a:r>
          </a:p>
          <a:p>
            <a:r>
              <a:rPr lang="en-US" sz="2800" dirty="0"/>
              <a:t>The children are expected to read a short text and answer questions on it.</a:t>
            </a:r>
          </a:p>
          <a:p>
            <a:r>
              <a:rPr lang="en-US" sz="2800" dirty="0"/>
              <a:t>There are three texts altogether totally around 45-50 questions. </a:t>
            </a:r>
          </a:p>
          <a:p>
            <a:r>
              <a:rPr lang="en-US" sz="2800" dirty="0"/>
              <a:t>The texts get progressively harder – see examples in the room.</a:t>
            </a:r>
          </a:p>
          <a:p>
            <a:r>
              <a:rPr lang="en-US" sz="2800" dirty="0"/>
              <a:t>There are some questions where the children are given multiple choice questions, but there are lots of 1/2/3 mark questions as well.</a:t>
            </a:r>
          </a:p>
          <a:p>
            <a:r>
              <a:rPr lang="en-US" sz="2800" dirty="0"/>
              <a:t>The children have been practicing answering the different questions in school. </a:t>
            </a:r>
          </a:p>
          <a:p>
            <a:r>
              <a:rPr lang="en-US" sz="2800" dirty="0"/>
              <a:t>Spelling is not assessed but handwriting has to be legible.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4147367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885F0-AE18-4C24-9F4E-DDE93CBBB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Maths - Arithmetic</a:t>
            </a:r>
            <a:endParaRPr lang="en-GB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918CD7-3767-4E4E-A921-D6D1C107F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55423"/>
            <a:ext cx="10088076" cy="4485939"/>
          </a:xfrm>
        </p:spPr>
        <p:txBody>
          <a:bodyPr>
            <a:noAutofit/>
          </a:bodyPr>
          <a:lstStyle/>
          <a:p>
            <a:r>
              <a:rPr lang="en-US" sz="2400" dirty="0"/>
              <a:t>The first Maths test is an arithmetic test lasting 30 minutes. </a:t>
            </a:r>
          </a:p>
          <a:p>
            <a:r>
              <a:rPr lang="en-US" sz="2400" dirty="0"/>
              <a:t>The children are given around 35 questions and most are worth 1 mark.</a:t>
            </a:r>
          </a:p>
          <a:p>
            <a:r>
              <a:rPr lang="en-US" sz="2400" dirty="0"/>
              <a:t>A few are worth 2 marks as they require more than one calculation.</a:t>
            </a:r>
          </a:p>
          <a:p>
            <a:r>
              <a:rPr lang="en-US" sz="2400" dirty="0"/>
              <a:t>This is testing the children on their key arithmetic skills and does include fractions, decimals and percentages.</a:t>
            </a:r>
          </a:p>
          <a:p>
            <a:r>
              <a:rPr lang="en-US" sz="2400" dirty="0"/>
              <a:t>It is really important that the children know their addition and subtraction bonds within 20 as well as all their times tables as there is no time for fingers!</a:t>
            </a:r>
          </a:p>
          <a:p>
            <a:r>
              <a:rPr lang="en-US" sz="2400" dirty="0"/>
              <a:t>The numbers have to be formed correctly to get a mark.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99313743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350</TotalTime>
  <Words>891</Words>
  <Application>Microsoft Office PowerPoint</Application>
  <PresentationFormat>Widescreen</PresentationFormat>
  <Paragraphs>71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Trebuchet MS</vt:lpstr>
      <vt:lpstr>Wingdings 3</vt:lpstr>
      <vt:lpstr>Facet</vt:lpstr>
      <vt:lpstr>KS2 SATs</vt:lpstr>
      <vt:lpstr>Why?</vt:lpstr>
      <vt:lpstr>What?</vt:lpstr>
      <vt:lpstr>When?</vt:lpstr>
      <vt:lpstr>How do we prepare?</vt:lpstr>
      <vt:lpstr>SPAG test 1</vt:lpstr>
      <vt:lpstr>SPAG test 1</vt:lpstr>
      <vt:lpstr>Reading Test</vt:lpstr>
      <vt:lpstr>Maths - Arithmetic</vt:lpstr>
      <vt:lpstr>Maths - Reasoning</vt:lpstr>
      <vt:lpstr>Adjustments</vt:lpstr>
      <vt:lpstr>SATS Week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KS2 SATs</dc:title>
  <dc:creator>Wincle Primary Head</dc:creator>
  <cp:lastModifiedBy>Wincle Primary Head</cp:lastModifiedBy>
  <cp:revision>3</cp:revision>
  <dcterms:created xsi:type="dcterms:W3CDTF">2026-02-02T14:43:37Z</dcterms:created>
  <dcterms:modified xsi:type="dcterms:W3CDTF">2026-02-02T20:34:21Z</dcterms:modified>
</cp:coreProperties>
</file>