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7" r:id="rId1"/>
  </p:sldMasterIdLst>
  <p:notesMasterIdLst>
    <p:notesMasterId r:id="rId22"/>
  </p:notesMasterIdLst>
  <p:sldIdLst>
    <p:sldId id="256" r:id="rId2"/>
    <p:sldId id="257" r:id="rId3"/>
    <p:sldId id="264" r:id="rId4"/>
    <p:sldId id="258" r:id="rId5"/>
    <p:sldId id="349" r:id="rId6"/>
    <p:sldId id="268" r:id="rId7"/>
    <p:sldId id="271" r:id="rId8"/>
    <p:sldId id="272" r:id="rId9"/>
    <p:sldId id="260" r:id="rId10"/>
    <p:sldId id="283" r:id="rId11"/>
    <p:sldId id="350" r:id="rId12"/>
    <p:sldId id="351" r:id="rId13"/>
    <p:sldId id="259" r:id="rId14"/>
    <p:sldId id="344" r:id="rId15"/>
    <p:sldId id="261" r:id="rId16"/>
    <p:sldId id="269" r:id="rId17"/>
    <p:sldId id="345" r:id="rId18"/>
    <p:sldId id="263" r:id="rId19"/>
    <p:sldId id="347" r:id="rId20"/>
    <p:sldId id="35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8B7358-CA2A-473A-96A0-AEAB433EFC9D}" v="14" dt="2024-09-16T16:22:51.170"/>
    <p1510:client id="{DC786258-51FB-A129-8A2C-2F1A16E4C012}" v="1" dt="2024-09-16T15:31:42.3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DD7F3F-DA7C-4D13-BB3B-F46F372CF97F}" type="datetimeFigureOut">
              <a:rPr lang="en-GB" smtClean="0"/>
              <a:t>17/09/2025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28CDF7-FC30-4B88-B07A-813F81E38D74}" type="slidenum">
              <a:rPr lang="en-GB" smtClean="0"/>
              <a:t>‹#›</a:t>
            </a:fld>
            <a:endParaRPr lang="en-GB"/>
          </a:p>
        </p:txBody>
      </p:sp>
    </p:spTree>
    <p:extLst>
      <p:ext uri="{BB962C8B-B14F-4D97-AF65-F5344CB8AC3E}">
        <p14:creationId xmlns:p14="http://schemas.microsoft.com/office/powerpoint/2010/main" val="3491673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DLD is very common but very few people know what it is. Compared to other developmental difficulties it is much less well known.</a:t>
            </a:r>
            <a:r>
              <a:rPr lang="en-GB" baseline="0"/>
              <a:t> DLD is a broad term and children can have a range of difficulties. </a:t>
            </a:r>
            <a:endParaRPr lang="en-GB"/>
          </a:p>
          <a:p>
            <a:endParaRPr lang="en-GB"/>
          </a:p>
          <a:p>
            <a:r>
              <a:rPr lang="en-GB"/>
              <a:t>The term DLD replaces the terms Specific Language Impairment (SLI) and language delay, which you may have heard before. As a department we follow the generally accepted guidance that DLD is not diagnosed before age 5, however we may indicate that we suspect a child has DLD prior</a:t>
            </a:r>
            <a:r>
              <a:rPr lang="en-GB" baseline="0"/>
              <a:t> to this if we have sufficient grounds. </a:t>
            </a:r>
            <a:endParaRPr lang="en-GB"/>
          </a:p>
          <a:p>
            <a:endParaRPr lang="en-GB"/>
          </a:p>
          <a:p>
            <a:r>
              <a:rPr lang="en-GB"/>
              <a:t>It covers a wide range of difficulties and the children who have a DLD diagnosis are a very diverse group. Some may have other difficulties (such as LD, ASC), some may not. Some may have normal cognitive levels, some may not. Some may have difficulties that are very obvious, for some the difficulties may be quite well hidden or may present as something else (e.g. behaviour, reluctance, low confidence).</a:t>
            </a:r>
          </a:p>
          <a:p>
            <a:endParaRPr lang="en-GB"/>
          </a:p>
          <a:p>
            <a:r>
              <a:rPr lang="en-GB"/>
              <a:t>The</a:t>
            </a:r>
            <a:r>
              <a:rPr lang="en-GB" baseline="0"/>
              <a:t> profile of children with DLD is also unique – some children have no difficulties understanding but they cannot express their thoughts and ideas through language. For others both understanding and expressive language are affected. This will be outlines in the child’s report and/or communication profile. </a:t>
            </a:r>
            <a:endParaRPr lang="en-GB"/>
          </a:p>
          <a:p>
            <a:endParaRPr lang="en-GB"/>
          </a:p>
          <a:p>
            <a:r>
              <a:rPr lang="en-GB"/>
              <a:t> </a:t>
            </a:r>
          </a:p>
        </p:txBody>
      </p:sp>
      <p:sp>
        <p:nvSpPr>
          <p:cNvPr id="4" name="Slide Number Placeholder 3"/>
          <p:cNvSpPr>
            <a:spLocks noGrp="1"/>
          </p:cNvSpPr>
          <p:nvPr>
            <p:ph type="sldNum" sz="quarter" idx="10"/>
          </p:nvPr>
        </p:nvSpPr>
        <p:spPr/>
        <p:txBody>
          <a:bodyPr/>
          <a:lstStyle/>
          <a:p>
            <a:fld id="{DDE0601D-2B57-46EC-830D-F50FAB0805B8}" type="slidenum">
              <a:rPr lang="en-GB" smtClean="0"/>
              <a:t>10</a:t>
            </a:fld>
            <a:endParaRPr lang="en-GB"/>
          </a:p>
        </p:txBody>
      </p:sp>
    </p:spTree>
    <p:extLst>
      <p:ext uri="{BB962C8B-B14F-4D97-AF65-F5344CB8AC3E}">
        <p14:creationId xmlns:p14="http://schemas.microsoft.com/office/powerpoint/2010/main" val="2847261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47FDD83-93AC-4C41-A3AA-0A4014B8AAF9}"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2784007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7FDD83-93AC-4C41-A3AA-0A4014B8AAF9}"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559269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7FDD83-93AC-4C41-A3AA-0A4014B8AAF9}"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8DA640-7184-434C-A7A1-A71B32929FBD}"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992077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7FDD83-93AC-4C41-A3AA-0A4014B8AAF9}"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438534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7FDD83-93AC-4C41-A3AA-0A4014B8AAF9}"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8DA640-7184-434C-A7A1-A71B32929FBD}"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743482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7FDD83-93AC-4C41-A3AA-0A4014B8AAF9}"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20489709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7FDD83-93AC-4C41-A3AA-0A4014B8AAF9}"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55201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7FDD83-93AC-4C41-A3AA-0A4014B8AAF9}"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2945154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7FDD83-93AC-4C41-A3AA-0A4014B8AAF9}"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398068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7FDD83-93AC-4C41-A3AA-0A4014B8AAF9}"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2274789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7FDD83-93AC-4C41-A3AA-0A4014B8AAF9}" type="datetimeFigureOut">
              <a:rPr lang="en-GB" smtClean="0"/>
              <a:t>17/09/2025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401024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7FDD83-93AC-4C41-A3AA-0A4014B8AAF9}" type="datetimeFigureOut">
              <a:rPr lang="en-GB" smtClean="0"/>
              <a:t>17/09/2025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3971699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7FDD83-93AC-4C41-A3AA-0A4014B8AAF9}" type="datetimeFigureOut">
              <a:rPr lang="en-GB" smtClean="0"/>
              <a:t>17/09/2025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2149882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7FDD83-93AC-4C41-A3AA-0A4014B8AAF9}" type="datetimeFigureOut">
              <a:rPr lang="en-GB" smtClean="0"/>
              <a:t>17/09/2025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906484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7FDD83-93AC-4C41-A3AA-0A4014B8AAF9}" type="datetimeFigureOut">
              <a:rPr lang="en-GB" smtClean="0"/>
              <a:t>17/09/2025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8DA640-7184-434C-A7A1-A71B32929FBD}" type="slidenum">
              <a:rPr lang="en-GB" smtClean="0"/>
              <a:t>‹#›</a:t>
            </a:fld>
            <a:endParaRPr lang="en-GB"/>
          </a:p>
        </p:txBody>
      </p:sp>
    </p:spTree>
    <p:extLst>
      <p:ext uri="{BB962C8B-B14F-4D97-AF65-F5344CB8AC3E}">
        <p14:creationId xmlns:p14="http://schemas.microsoft.com/office/powerpoint/2010/main" val="3650491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8DA640-7184-434C-A7A1-A71B32929FBD}" type="slidenum">
              <a:rPr lang="en-GB" smtClean="0"/>
              <a:t>‹#›</a:t>
            </a:fld>
            <a:endParaRPr lang="en-GB"/>
          </a:p>
        </p:txBody>
      </p:sp>
      <p:sp>
        <p:nvSpPr>
          <p:cNvPr id="5" name="Date Placeholder 4"/>
          <p:cNvSpPr>
            <a:spLocks noGrp="1"/>
          </p:cNvSpPr>
          <p:nvPr>
            <p:ph type="dt" sz="half" idx="10"/>
          </p:nvPr>
        </p:nvSpPr>
        <p:spPr/>
        <p:txBody>
          <a:bodyPr/>
          <a:lstStyle/>
          <a:p>
            <a:fld id="{447FDD83-93AC-4C41-A3AA-0A4014B8AAF9}" type="datetimeFigureOut">
              <a:rPr lang="en-GB" smtClean="0"/>
              <a:t>17/09/2025</a:t>
            </a:fld>
            <a:endParaRPr lang="en-GB"/>
          </a:p>
        </p:txBody>
      </p:sp>
    </p:spTree>
    <p:extLst>
      <p:ext uri="{BB962C8B-B14F-4D97-AF65-F5344CB8AC3E}">
        <p14:creationId xmlns:p14="http://schemas.microsoft.com/office/powerpoint/2010/main" val="4020449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47FDD83-93AC-4C41-A3AA-0A4014B8AAF9}" type="datetimeFigureOut">
              <a:rPr lang="en-GB" smtClean="0"/>
              <a:t>17/09/2025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A8DA640-7184-434C-A7A1-A71B32929FBD}" type="slidenum">
              <a:rPr lang="en-GB" smtClean="0"/>
              <a:t>‹#›</a:t>
            </a:fld>
            <a:endParaRPr lang="en-GB"/>
          </a:p>
        </p:txBody>
      </p:sp>
    </p:spTree>
    <p:extLst>
      <p:ext uri="{BB962C8B-B14F-4D97-AF65-F5344CB8AC3E}">
        <p14:creationId xmlns:p14="http://schemas.microsoft.com/office/powerpoint/2010/main" val="54475121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79B49-3D87-440B-9550-112C409197AD}"/>
              </a:ext>
            </a:extLst>
          </p:cNvPr>
          <p:cNvSpPr>
            <a:spLocks noGrp="1"/>
          </p:cNvSpPr>
          <p:nvPr>
            <p:ph type="ctrTitle"/>
          </p:nvPr>
        </p:nvSpPr>
        <p:spPr>
          <a:xfrm>
            <a:off x="1829185" y="2414924"/>
            <a:ext cx="7917489" cy="1646302"/>
          </a:xfrm>
        </p:spPr>
        <p:txBody>
          <a:bodyPr/>
          <a:lstStyle/>
          <a:p>
            <a:pPr algn="ctr"/>
            <a:r>
              <a:rPr lang="en-GB" dirty="0"/>
              <a:t>Welcome to Mars Meet the teacher! </a:t>
            </a:r>
          </a:p>
        </p:txBody>
      </p:sp>
    </p:spTree>
    <p:extLst>
      <p:ext uri="{BB962C8B-B14F-4D97-AF65-F5344CB8AC3E}">
        <p14:creationId xmlns:p14="http://schemas.microsoft.com/office/powerpoint/2010/main" val="3491364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0FCB51C1-1240-7F66-7FA9-B1B9E2DE9651}"/>
              </a:ext>
            </a:extLst>
          </p:cNvPr>
          <p:cNvSpPr txBox="1">
            <a:spLocks/>
          </p:cNvSpPr>
          <p:nvPr/>
        </p:nvSpPr>
        <p:spPr>
          <a:xfrm>
            <a:off x="574040" y="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dirty="0">
                <a:solidFill>
                  <a:srgbClr val="0070C0"/>
                </a:solidFill>
                <a:latin typeface="Calibri" panose="020F0502020204030204" pitchFamily="34" charset="0"/>
                <a:ea typeface="Calibri" panose="020F0502020204030204" pitchFamily="34" charset="0"/>
                <a:cs typeface="Calibri" panose="020F0502020204030204" pitchFamily="34" charset="0"/>
              </a:rPr>
              <a:t>The Card System</a:t>
            </a:r>
          </a:p>
        </p:txBody>
      </p:sp>
      <p:sp>
        <p:nvSpPr>
          <p:cNvPr id="4" name="Content Placeholder 3">
            <a:extLst>
              <a:ext uri="{FF2B5EF4-FFF2-40B4-BE49-F238E27FC236}">
                <a16:creationId xmlns:a16="http://schemas.microsoft.com/office/drawing/2014/main" id="{5B9BCD37-2879-9B7C-E706-533A91F2B68B}"/>
              </a:ext>
            </a:extLst>
          </p:cNvPr>
          <p:cNvSpPr>
            <a:spLocks noGrp="1"/>
          </p:cNvSpPr>
          <p:nvPr>
            <p:ph idx="1"/>
          </p:nvPr>
        </p:nvSpPr>
        <p:spPr>
          <a:xfrm>
            <a:off x="325120" y="1249680"/>
            <a:ext cx="11592560" cy="5303520"/>
          </a:xfrm>
        </p:spPr>
        <p:txBody>
          <a:bodyPr>
            <a:normAutofit/>
          </a:bodyPr>
          <a:lstStyle/>
          <a:p>
            <a:pPr marL="0" indent="0">
              <a:buNone/>
            </a:pPr>
            <a:r>
              <a:rPr lang="en-GB" sz="2400" dirty="0">
                <a:solidFill>
                  <a:srgbClr val="0070C0"/>
                </a:solidFill>
              </a:rPr>
              <a:t>What is the point of the system? </a:t>
            </a:r>
          </a:p>
          <a:p>
            <a:pPr marL="0" indent="0">
              <a:buNone/>
            </a:pPr>
            <a:r>
              <a:rPr lang="en-GB" sz="2400" b="1" dirty="0">
                <a:solidFill>
                  <a:srgbClr val="FF0000"/>
                </a:solidFill>
              </a:rPr>
              <a:t>To give a clear, consistent approach so children know exactly what is expected and what is going to happen. </a:t>
            </a:r>
            <a:endParaRPr lang="en-GB" sz="2400" dirty="0">
              <a:solidFill>
                <a:srgbClr val="FF0000"/>
              </a:solidFill>
            </a:endParaRPr>
          </a:p>
          <a:p>
            <a:pPr marL="0" indent="0">
              <a:buNone/>
            </a:pPr>
            <a:endParaRPr lang="en-GB" sz="2400" dirty="0">
              <a:solidFill>
                <a:srgbClr val="0070C0"/>
              </a:solidFill>
            </a:endParaRPr>
          </a:p>
          <a:p>
            <a:pPr marL="0" indent="0">
              <a:buNone/>
            </a:pPr>
            <a:r>
              <a:rPr lang="en-GB" sz="2400" dirty="0">
                <a:solidFill>
                  <a:srgbClr val="0070C0"/>
                </a:solidFill>
              </a:rPr>
              <a:t>What should each card achieve?</a:t>
            </a:r>
          </a:p>
          <a:p>
            <a:pPr marL="0" indent="0">
              <a:buNone/>
            </a:pPr>
            <a:r>
              <a:rPr lang="en-GB" sz="2400" b="1" dirty="0">
                <a:solidFill>
                  <a:srgbClr val="FF0000"/>
                </a:solidFill>
              </a:rPr>
              <a:t>Yellow – a reminder to explain what we would like to see. This is not serious and is just a reminder of the expectation </a:t>
            </a:r>
            <a:br>
              <a:rPr lang="en-GB" sz="2400" b="1" dirty="0">
                <a:solidFill>
                  <a:srgbClr val="FF0000"/>
                </a:solidFill>
              </a:rPr>
            </a:br>
            <a:endParaRPr lang="en-GB" sz="2400" b="1" dirty="0">
              <a:solidFill>
                <a:srgbClr val="FF0000"/>
              </a:solidFill>
            </a:endParaRPr>
          </a:p>
          <a:p>
            <a:pPr marL="0" indent="0">
              <a:buNone/>
            </a:pPr>
            <a:r>
              <a:rPr lang="en-GB" sz="2400" b="1" dirty="0">
                <a:solidFill>
                  <a:srgbClr val="FF0000"/>
                </a:solidFill>
              </a:rPr>
              <a:t>Orange – the behaviour is still being displayed after the yellow reminder</a:t>
            </a:r>
          </a:p>
          <a:p>
            <a:pPr marL="0" indent="0">
              <a:buNone/>
            </a:pPr>
            <a:endParaRPr lang="en-GB" sz="2400" b="1" dirty="0">
              <a:solidFill>
                <a:srgbClr val="FF0000"/>
              </a:solidFill>
            </a:endParaRPr>
          </a:p>
          <a:p>
            <a:pPr marL="0" indent="0">
              <a:buNone/>
            </a:pPr>
            <a:r>
              <a:rPr lang="en-GB" sz="2400" b="1" dirty="0">
                <a:solidFill>
                  <a:srgbClr val="FF0000"/>
                </a:solidFill>
              </a:rPr>
              <a:t>Red- a consequence</a:t>
            </a:r>
          </a:p>
          <a:p>
            <a:pPr marL="0" indent="0">
              <a:buNone/>
            </a:pPr>
            <a:endParaRPr lang="en-GB" sz="3200" b="1" dirty="0">
              <a:solidFill>
                <a:srgbClr val="FF0000"/>
              </a:solidFill>
            </a:endParaRPr>
          </a:p>
          <a:p>
            <a:pPr marL="0" indent="0">
              <a:buNone/>
            </a:pPr>
            <a:endParaRPr lang="en-GB" sz="3200" b="1" dirty="0">
              <a:solidFill>
                <a:srgbClr val="FF0000"/>
              </a:solidFill>
            </a:endParaRPr>
          </a:p>
          <a:p>
            <a:pPr marL="0" indent="0">
              <a:buNone/>
            </a:pPr>
            <a:endParaRPr lang="en-GB" sz="3200" b="1" dirty="0">
              <a:solidFill>
                <a:srgbClr val="0070C0"/>
              </a:solidFill>
            </a:endParaRPr>
          </a:p>
        </p:txBody>
      </p:sp>
    </p:spTree>
    <p:extLst>
      <p:ext uri="{BB962C8B-B14F-4D97-AF65-F5344CB8AC3E}">
        <p14:creationId xmlns:p14="http://schemas.microsoft.com/office/powerpoint/2010/main" val="1326670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AC1B6-1812-3ACF-2785-A63C7C3D71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DFC6C3-6707-4BDA-D8C9-812DAE52F274}"/>
              </a:ext>
            </a:extLst>
          </p:cNvPr>
          <p:cNvSpPr>
            <a:spLocks noGrp="1"/>
          </p:cNvSpPr>
          <p:nvPr>
            <p:ph type="title"/>
          </p:nvPr>
        </p:nvSpPr>
        <p:spPr>
          <a:xfrm>
            <a:off x="677334" y="609600"/>
            <a:ext cx="8596668" cy="715617"/>
          </a:xfrm>
        </p:spPr>
        <p:txBody>
          <a:bodyPr>
            <a:noAutofit/>
          </a:bodyPr>
          <a:lstStyle/>
          <a:p>
            <a:r>
              <a:rPr lang="en-GB" sz="5400" dirty="0"/>
              <a:t>Online Resources</a:t>
            </a:r>
          </a:p>
        </p:txBody>
      </p:sp>
      <p:sp>
        <p:nvSpPr>
          <p:cNvPr id="3" name="Content Placeholder 2">
            <a:extLst>
              <a:ext uri="{FF2B5EF4-FFF2-40B4-BE49-F238E27FC236}">
                <a16:creationId xmlns:a16="http://schemas.microsoft.com/office/drawing/2014/main" id="{FB3EDF63-EF52-C0B4-8853-0DF2E97A3F95}"/>
              </a:ext>
            </a:extLst>
          </p:cNvPr>
          <p:cNvSpPr>
            <a:spLocks noGrp="1"/>
          </p:cNvSpPr>
          <p:nvPr>
            <p:ph idx="1"/>
          </p:nvPr>
        </p:nvSpPr>
        <p:spPr>
          <a:xfrm>
            <a:off x="412668" y="1695839"/>
            <a:ext cx="10823510" cy="4231223"/>
          </a:xfrm>
        </p:spPr>
        <p:txBody>
          <a:bodyPr>
            <a:normAutofit/>
          </a:bodyPr>
          <a:lstStyle/>
          <a:p>
            <a:r>
              <a:rPr lang="en-GB" sz="2400" b="1" dirty="0">
                <a:highlight>
                  <a:srgbClr val="FFFF00"/>
                </a:highlight>
              </a:rPr>
              <a:t>Tapestry</a:t>
            </a:r>
            <a:r>
              <a:rPr lang="en-GB" sz="2400" dirty="0"/>
              <a:t> online for reception parents to see their child’s learning. This acts like an online journal for your child and helps to gather evidence of all the key areas! </a:t>
            </a:r>
          </a:p>
          <a:p>
            <a:endParaRPr lang="en-GB" sz="2400" dirty="0"/>
          </a:p>
          <a:p>
            <a:r>
              <a:rPr lang="en-GB" sz="2400" dirty="0"/>
              <a:t>As the year progresses, their learning will be recorded in their books more often, so we may not need to evidence as frequently on Tapestry. </a:t>
            </a:r>
          </a:p>
          <a:p>
            <a:endParaRPr lang="en-GB" sz="2400" dirty="0"/>
          </a:p>
        </p:txBody>
      </p:sp>
    </p:spTree>
    <p:extLst>
      <p:ext uri="{BB962C8B-B14F-4D97-AF65-F5344CB8AC3E}">
        <p14:creationId xmlns:p14="http://schemas.microsoft.com/office/powerpoint/2010/main" val="2289266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E4EBF-D0AA-C374-1A81-C88D0F66E6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FCD7D5-52BA-1251-D8F9-4B74A5EF908F}"/>
              </a:ext>
            </a:extLst>
          </p:cNvPr>
          <p:cNvSpPr>
            <a:spLocks noGrp="1"/>
          </p:cNvSpPr>
          <p:nvPr>
            <p:ph type="title"/>
          </p:nvPr>
        </p:nvSpPr>
        <p:spPr>
          <a:xfrm>
            <a:off x="677334" y="609600"/>
            <a:ext cx="8596668" cy="715617"/>
          </a:xfrm>
        </p:spPr>
        <p:txBody>
          <a:bodyPr>
            <a:noAutofit/>
          </a:bodyPr>
          <a:lstStyle/>
          <a:p>
            <a:r>
              <a:rPr lang="en-GB" sz="5400" dirty="0"/>
              <a:t>Online Resources</a:t>
            </a:r>
          </a:p>
        </p:txBody>
      </p:sp>
      <p:sp>
        <p:nvSpPr>
          <p:cNvPr id="3" name="Content Placeholder 2">
            <a:extLst>
              <a:ext uri="{FF2B5EF4-FFF2-40B4-BE49-F238E27FC236}">
                <a16:creationId xmlns:a16="http://schemas.microsoft.com/office/drawing/2014/main" id="{6B3E59C9-E37D-D880-DD05-7FCBE13C3961}"/>
              </a:ext>
            </a:extLst>
          </p:cNvPr>
          <p:cNvSpPr>
            <a:spLocks noGrp="1"/>
          </p:cNvSpPr>
          <p:nvPr>
            <p:ph idx="1"/>
          </p:nvPr>
        </p:nvSpPr>
        <p:spPr>
          <a:xfrm>
            <a:off x="412668" y="1695839"/>
            <a:ext cx="10823510" cy="4231223"/>
          </a:xfrm>
        </p:spPr>
        <p:txBody>
          <a:bodyPr>
            <a:normAutofit/>
          </a:bodyPr>
          <a:lstStyle/>
          <a:p>
            <a:r>
              <a:rPr lang="en-GB" sz="2400" b="1" dirty="0">
                <a:highlight>
                  <a:srgbClr val="FFFF00"/>
                </a:highlight>
              </a:rPr>
              <a:t>Bug club: </a:t>
            </a:r>
            <a:r>
              <a:rPr lang="en-GB" sz="2400" dirty="0"/>
              <a:t>This is the scheme we use to teach phonics in school but it is really great for home. It has online books for children to read as well as phonics games. I will continue to allocate books and games as your child move through units.</a:t>
            </a:r>
          </a:p>
          <a:p>
            <a:endParaRPr lang="en-GB" sz="2400" dirty="0"/>
          </a:p>
          <a:p>
            <a:r>
              <a:rPr lang="en-GB" sz="2400" dirty="0"/>
              <a:t>Each child has an individual login for this, which I will stick in your child’s diary for you to access at home. </a:t>
            </a:r>
          </a:p>
        </p:txBody>
      </p:sp>
    </p:spTree>
    <p:extLst>
      <p:ext uri="{BB962C8B-B14F-4D97-AF65-F5344CB8AC3E}">
        <p14:creationId xmlns:p14="http://schemas.microsoft.com/office/powerpoint/2010/main" val="1063513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D628C-DB7C-4BCA-B169-57980AC3FD2B}"/>
              </a:ext>
            </a:extLst>
          </p:cNvPr>
          <p:cNvSpPr>
            <a:spLocks noGrp="1"/>
          </p:cNvSpPr>
          <p:nvPr>
            <p:ph type="title"/>
          </p:nvPr>
        </p:nvSpPr>
        <p:spPr>
          <a:xfrm>
            <a:off x="677334" y="609600"/>
            <a:ext cx="8596668" cy="715617"/>
          </a:xfrm>
        </p:spPr>
        <p:txBody>
          <a:bodyPr>
            <a:noAutofit/>
          </a:bodyPr>
          <a:lstStyle/>
          <a:p>
            <a:r>
              <a:rPr lang="en-GB" sz="5400" dirty="0"/>
              <a:t>Online Resources</a:t>
            </a:r>
          </a:p>
        </p:txBody>
      </p:sp>
      <p:sp>
        <p:nvSpPr>
          <p:cNvPr id="3" name="Content Placeholder 2">
            <a:extLst>
              <a:ext uri="{FF2B5EF4-FFF2-40B4-BE49-F238E27FC236}">
                <a16:creationId xmlns:a16="http://schemas.microsoft.com/office/drawing/2014/main" id="{F59359EF-3C0E-4A96-8AC3-5B2DCC6DCCD6}"/>
              </a:ext>
            </a:extLst>
          </p:cNvPr>
          <p:cNvSpPr>
            <a:spLocks noGrp="1"/>
          </p:cNvSpPr>
          <p:nvPr>
            <p:ph idx="1"/>
          </p:nvPr>
        </p:nvSpPr>
        <p:spPr>
          <a:xfrm>
            <a:off x="412668" y="1695840"/>
            <a:ext cx="10954987" cy="3541178"/>
          </a:xfrm>
        </p:spPr>
        <p:txBody>
          <a:bodyPr>
            <a:normAutofit/>
          </a:bodyPr>
          <a:lstStyle/>
          <a:p>
            <a:r>
              <a:rPr lang="en-GB" sz="2800" dirty="0"/>
              <a:t>Purple Mash – This is a great resource to use at home. It has so much for every subject!! </a:t>
            </a:r>
          </a:p>
          <a:p>
            <a:r>
              <a:rPr lang="en-GB" sz="2800" dirty="0"/>
              <a:t>Children also have their login for this (this is stuck in the front of their reading diary.) </a:t>
            </a:r>
          </a:p>
          <a:p>
            <a:r>
              <a:rPr lang="en-GB" sz="2800" dirty="0"/>
              <a:t>I will show you this now…..</a:t>
            </a:r>
          </a:p>
        </p:txBody>
      </p:sp>
    </p:spTree>
    <p:extLst>
      <p:ext uri="{BB962C8B-B14F-4D97-AF65-F5344CB8AC3E}">
        <p14:creationId xmlns:p14="http://schemas.microsoft.com/office/powerpoint/2010/main" val="2548752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D628C-DB7C-4BCA-B169-57980AC3FD2B}"/>
              </a:ext>
            </a:extLst>
          </p:cNvPr>
          <p:cNvSpPr>
            <a:spLocks noGrp="1"/>
          </p:cNvSpPr>
          <p:nvPr>
            <p:ph type="title"/>
          </p:nvPr>
        </p:nvSpPr>
        <p:spPr>
          <a:xfrm>
            <a:off x="677334" y="609600"/>
            <a:ext cx="8596668" cy="715617"/>
          </a:xfrm>
        </p:spPr>
        <p:txBody>
          <a:bodyPr>
            <a:noAutofit/>
          </a:bodyPr>
          <a:lstStyle/>
          <a:p>
            <a:r>
              <a:rPr lang="en-GB" sz="5400" dirty="0"/>
              <a:t>Homework</a:t>
            </a:r>
          </a:p>
        </p:txBody>
      </p:sp>
      <p:sp>
        <p:nvSpPr>
          <p:cNvPr id="3" name="Content Placeholder 2">
            <a:extLst>
              <a:ext uri="{FF2B5EF4-FFF2-40B4-BE49-F238E27FC236}">
                <a16:creationId xmlns:a16="http://schemas.microsoft.com/office/drawing/2014/main" id="{F59359EF-3C0E-4A96-8AC3-5B2DCC6DCCD6}"/>
              </a:ext>
            </a:extLst>
          </p:cNvPr>
          <p:cNvSpPr>
            <a:spLocks noGrp="1"/>
          </p:cNvSpPr>
          <p:nvPr>
            <p:ph idx="1"/>
          </p:nvPr>
        </p:nvSpPr>
        <p:spPr>
          <a:xfrm>
            <a:off x="677334" y="1669775"/>
            <a:ext cx="9844892" cy="4371588"/>
          </a:xfrm>
        </p:spPr>
        <p:txBody>
          <a:bodyPr>
            <a:normAutofit/>
          </a:bodyPr>
          <a:lstStyle/>
          <a:p>
            <a:r>
              <a:rPr lang="en-GB" sz="2400" dirty="0"/>
              <a:t>It is really tricky to satisfy all parents’ requests for homework. </a:t>
            </a:r>
          </a:p>
          <a:p>
            <a:endParaRPr lang="en-GB" sz="2400" dirty="0"/>
          </a:p>
          <a:p>
            <a:r>
              <a:rPr lang="en-GB" sz="2400" dirty="0"/>
              <a:t>I understand it may be harder for some families to find time to do homework and would prefer to have less. However, some families may prefer to do more at home! </a:t>
            </a:r>
          </a:p>
          <a:p>
            <a:endParaRPr lang="en-GB" sz="2400" dirty="0"/>
          </a:p>
          <a:p>
            <a:r>
              <a:rPr lang="en-GB" sz="2400" dirty="0"/>
              <a:t>So, we try to find a middle ground. Bug club and purple mash are always available resources! </a:t>
            </a:r>
          </a:p>
          <a:p>
            <a:pPr marL="0" indent="0">
              <a:buNone/>
            </a:pPr>
            <a:endParaRPr lang="en-GB" sz="2400" dirty="0"/>
          </a:p>
        </p:txBody>
      </p:sp>
    </p:spTree>
    <p:extLst>
      <p:ext uri="{BB962C8B-B14F-4D97-AF65-F5344CB8AC3E}">
        <p14:creationId xmlns:p14="http://schemas.microsoft.com/office/powerpoint/2010/main" val="153429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D628C-DB7C-4BCA-B169-57980AC3FD2B}"/>
              </a:ext>
            </a:extLst>
          </p:cNvPr>
          <p:cNvSpPr>
            <a:spLocks noGrp="1"/>
          </p:cNvSpPr>
          <p:nvPr>
            <p:ph type="title"/>
          </p:nvPr>
        </p:nvSpPr>
        <p:spPr>
          <a:xfrm>
            <a:off x="396780" y="142009"/>
            <a:ext cx="8596668" cy="715617"/>
          </a:xfrm>
        </p:spPr>
        <p:txBody>
          <a:bodyPr>
            <a:noAutofit/>
          </a:bodyPr>
          <a:lstStyle/>
          <a:p>
            <a:r>
              <a:rPr lang="en-GB" sz="4000" dirty="0"/>
              <a:t>Phonics Homework</a:t>
            </a:r>
            <a:br>
              <a:rPr lang="en-GB" sz="5400" dirty="0"/>
            </a:br>
            <a:endParaRPr lang="en-GB" sz="5400" dirty="0"/>
          </a:p>
        </p:txBody>
      </p:sp>
      <p:sp>
        <p:nvSpPr>
          <p:cNvPr id="3" name="Content Placeholder 2">
            <a:extLst>
              <a:ext uri="{FF2B5EF4-FFF2-40B4-BE49-F238E27FC236}">
                <a16:creationId xmlns:a16="http://schemas.microsoft.com/office/drawing/2014/main" id="{F59359EF-3C0E-4A96-8AC3-5B2DCC6DCCD6}"/>
              </a:ext>
            </a:extLst>
          </p:cNvPr>
          <p:cNvSpPr>
            <a:spLocks noGrp="1"/>
          </p:cNvSpPr>
          <p:nvPr>
            <p:ph idx="1"/>
          </p:nvPr>
        </p:nvSpPr>
        <p:spPr>
          <a:xfrm>
            <a:off x="182158" y="1004525"/>
            <a:ext cx="11860906" cy="5593702"/>
          </a:xfrm>
        </p:spPr>
        <p:txBody>
          <a:bodyPr>
            <a:normAutofit/>
          </a:bodyPr>
          <a:lstStyle/>
          <a:p>
            <a:r>
              <a:rPr lang="en-GB" sz="2400" dirty="0"/>
              <a:t>Phonics homework will be given to all children on </a:t>
            </a:r>
            <a:r>
              <a:rPr lang="en-GB" sz="2400" b="1" dirty="0">
                <a:highlight>
                  <a:srgbClr val="FFFF00"/>
                </a:highlight>
              </a:rPr>
              <a:t>Friday</a:t>
            </a:r>
            <a:r>
              <a:rPr lang="en-GB" sz="2400" dirty="0"/>
              <a:t> and is to be handed in the following </a:t>
            </a:r>
            <a:r>
              <a:rPr lang="en-GB" sz="2400" b="1" dirty="0">
                <a:highlight>
                  <a:srgbClr val="FFFF00"/>
                </a:highlight>
              </a:rPr>
              <a:t>Thursday. </a:t>
            </a:r>
            <a:endParaRPr lang="en-GB" sz="2800" b="1" dirty="0">
              <a:highlight>
                <a:srgbClr val="FFFF00"/>
              </a:highlight>
            </a:endParaRPr>
          </a:p>
          <a:p>
            <a:endParaRPr lang="en-GB" dirty="0"/>
          </a:p>
          <a:p>
            <a:endParaRPr lang="en-GB" dirty="0"/>
          </a:p>
        </p:txBody>
      </p:sp>
      <p:pic>
        <p:nvPicPr>
          <p:cNvPr id="4" name="Picture 3">
            <a:extLst>
              <a:ext uri="{FF2B5EF4-FFF2-40B4-BE49-F238E27FC236}">
                <a16:creationId xmlns:a16="http://schemas.microsoft.com/office/drawing/2014/main" id="{45C88779-94DA-3D51-8A5A-FA75FD3F4CC4}"/>
              </a:ext>
            </a:extLst>
          </p:cNvPr>
          <p:cNvPicPr>
            <a:picLocks noChangeAspect="1"/>
          </p:cNvPicPr>
          <p:nvPr/>
        </p:nvPicPr>
        <p:blipFill>
          <a:blip r:embed="rId2"/>
          <a:stretch>
            <a:fillRect/>
          </a:stretch>
        </p:blipFill>
        <p:spPr>
          <a:xfrm>
            <a:off x="396780" y="2065010"/>
            <a:ext cx="5326011" cy="4258746"/>
          </a:xfrm>
          <a:prstGeom prst="rect">
            <a:avLst/>
          </a:prstGeom>
        </p:spPr>
      </p:pic>
      <p:pic>
        <p:nvPicPr>
          <p:cNvPr id="6" name="Picture 5" descr="A white table with black text&#10;&#10;AI-generated content may be incorrect.">
            <a:extLst>
              <a:ext uri="{FF2B5EF4-FFF2-40B4-BE49-F238E27FC236}">
                <a16:creationId xmlns:a16="http://schemas.microsoft.com/office/drawing/2014/main" id="{1207BD46-DBFD-6DB6-F991-31D41F0D03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2611" y="2065010"/>
            <a:ext cx="5794320" cy="4388852"/>
          </a:xfrm>
          <a:prstGeom prst="rect">
            <a:avLst/>
          </a:prstGeom>
        </p:spPr>
      </p:pic>
    </p:spTree>
    <p:extLst>
      <p:ext uri="{BB962C8B-B14F-4D97-AF65-F5344CB8AC3E}">
        <p14:creationId xmlns:p14="http://schemas.microsoft.com/office/powerpoint/2010/main" val="1140532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296D24-2390-4AD5-B280-838AF906BEEC}"/>
              </a:ext>
            </a:extLst>
          </p:cNvPr>
          <p:cNvSpPr>
            <a:spLocks noGrp="1"/>
          </p:cNvSpPr>
          <p:nvPr>
            <p:ph idx="1"/>
          </p:nvPr>
        </p:nvSpPr>
        <p:spPr>
          <a:xfrm>
            <a:off x="394651" y="197939"/>
            <a:ext cx="11575676" cy="6462122"/>
          </a:xfrm>
        </p:spPr>
        <p:txBody>
          <a:bodyPr/>
          <a:lstStyle/>
          <a:p>
            <a:pPr marL="0" indent="0">
              <a:buNone/>
            </a:pPr>
            <a:r>
              <a:rPr lang="en-GB" sz="5400" dirty="0">
                <a:solidFill>
                  <a:srgbClr val="5FCBEF"/>
                </a:solidFill>
                <a:ea typeface="+mj-ea"/>
                <a:cs typeface="+mj-cs"/>
              </a:rPr>
              <a:t> </a:t>
            </a:r>
            <a:r>
              <a:rPr lang="en-GB" sz="4000" dirty="0">
                <a:solidFill>
                  <a:srgbClr val="5FCBEF"/>
                </a:solidFill>
                <a:ea typeface="+mj-ea"/>
                <a:cs typeface="+mj-cs"/>
              </a:rPr>
              <a:t>Maths Homework</a:t>
            </a:r>
            <a:endParaRPr lang="en-GB" dirty="0"/>
          </a:p>
        </p:txBody>
      </p:sp>
      <p:sp>
        <p:nvSpPr>
          <p:cNvPr id="4" name="TextBox 3">
            <a:extLst>
              <a:ext uri="{FF2B5EF4-FFF2-40B4-BE49-F238E27FC236}">
                <a16:creationId xmlns:a16="http://schemas.microsoft.com/office/drawing/2014/main" id="{AAC17448-08B9-0F3C-A0D8-481A2496AD33}"/>
              </a:ext>
            </a:extLst>
          </p:cNvPr>
          <p:cNvSpPr txBox="1"/>
          <p:nvPr/>
        </p:nvSpPr>
        <p:spPr>
          <a:xfrm>
            <a:off x="394651" y="1445484"/>
            <a:ext cx="10375640" cy="2677656"/>
          </a:xfrm>
          <a:prstGeom prst="rect">
            <a:avLst/>
          </a:prstGeom>
          <a:noFill/>
        </p:spPr>
        <p:txBody>
          <a:bodyPr wrap="square" rtlCol="0">
            <a:spAutoFit/>
          </a:bodyPr>
          <a:lstStyle/>
          <a:p>
            <a:pPr marL="457200" indent="-457200">
              <a:buFont typeface="Arial" panose="020B0604020202020204" pitchFamily="34" charset="0"/>
              <a:buChar char="•"/>
            </a:pPr>
            <a:r>
              <a:rPr lang="en-GB" sz="2800" dirty="0"/>
              <a:t>Again, Maths homework will be given out on </a:t>
            </a:r>
            <a:r>
              <a:rPr lang="en-GB" sz="2800" b="1" dirty="0">
                <a:highlight>
                  <a:srgbClr val="FFFF00"/>
                </a:highlight>
              </a:rPr>
              <a:t>Friday</a:t>
            </a:r>
            <a:r>
              <a:rPr lang="en-GB" sz="2800" dirty="0"/>
              <a:t> and handed back the following </a:t>
            </a:r>
            <a:r>
              <a:rPr lang="en-GB" sz="2800" b="1" dirty="0">
                <a:highlight>
                  <a:srgbClr val="FFFF00"/>
                </a:highlight>
              </a:rPr>
              <a:t>Thursday</a:t>
            </a:r>
            <a:r>
              <a:rPr lang="en-GB" sz="2800" dirty="0"/>
              <a:t>. </a:t>
            </a:r>
          </a:p>
          <a:p>
            <a:endParaRPr lang="en-GB" sz="2800" dirty="0"/>
          </a:p>
          <a:p>
            <a:pPr marL="457200" indent="-457200">
              <a:buFont typeface="Arial" panose="020B0604020202020204" pitchFamily="34" charset="0"/>
              <a:buChar char="•"/>
            </a:pPr>
            <a:r>
              <a:rPr lang="en-GB" sz="2800" dirty="0"/>
              <a:t>The maths homework will be focused on the fluency objective for that term.</a:t>
            </a:r>
          </a:p>
          <a:p>
            <a:pPr marL="457200" indent="-457200">
              <a:buFont typeface="Arial" panose="020B0604020202020204" pitchFamily="34" charset="0"/>
              <a:buChar char="•"/>
            </a:pPr>
            <a:endParaRPr lang="en-GB" sz="2800" dirty="0"/>
          </a:p>
        </p:txBody>
      </p:sp>
      <p:pic>
        <p:nvPicPr>
          <p:cNvPr id="6" name="Picture 5" descr="A white background with black text&#10;&#10;AI-generated content may be incorrect.">
            <a:extLst>
              <a:ext uri="{FF2B5EF4-FFF2-40B4-BE49-F238E27FC236}">
                <a16:creationId xmlns:a16="http://schemas.microsoft.com/office/drawing/2014/main" id="{8251D526-ED53-9003-DCF4-5716B36E66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2732" y="4305038"/>
            <a:ext cx="11426536" cy="1748042"/>
          </a:xfrm>
          <a:prstGeom prst="rect">
            <a:avLst/>
          </a:prstGeom>
        </p:spPr>
      </p:pic>
    </p:spTree>
    <p:extLst>
      <p:ext uri="{BB962C8B-B14F-4D97-AF65-F5344CB8AC3E}">
        <p14:creationId xmlns:p14="http://schemas.microsoft.com/office/powerpoint/2010/main" val="3615860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Isosceles Triangle 14">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2" name="Rectangle 21">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Isosceles Triangle 27">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0"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2" name="Isosceles Triangle 31">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3" name="Isosceles Triangle 32">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35" name="Rectangle 34">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creenshot of a computer game&#10;&#10;Description automatically generated">
            <a:extLst>
              <a:ext uri="{FF2B5EF4-FFF2-40B4-BE49-F238E27FC236}">
                <a16:creationId xmlns:a16="http://schemas.microsoft.com/office/drawing/2014/main" id="{BC9B112B-07B1-D3C9-82B5-BF4997C89A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9250" y="642786"/>
            <a:ext cx="6469721" cy="5563960"/>
          </a:xfrm>
          <a:prstGeom prst="rect">
            <a:avLst/>
          </a:prstGeom>
        </p:spPr>
      </p:pic>
      <p:sp>
        <p:nvSpPr>
          <p:cNvPr id="6" name="TextBox 5">
            <a:extLst>
              <a:ext uri="{FF2B5EF4-FFF2-40B4-BE49-F238E27FC236}">
                <a16:creationId xmlns:a16="http://schemas.microsoft.com/office/drawing/2014/main" id="{6315CB9F-3F83-72A4-27BC-F8A364A15C15}"/>
              </a:ext>
            </a:extLst>
          </p:cNvPr>
          <p:cNvSpPr txBox="1"/>
          <p:nvPr/>
        </p:nvSpPr>
        <p:spPr>
          <a:xfrm>
            <a:off x="1111494" y="557026"/>
            <a:ext cx="1166326" cy="369332"/>
          </a:xfrm>
          <a:prstGeom prst="rect">
            <a:avLst/>
          </a:prstGeom>
          <a:noFill/>
        </p:spPr>
        <p:txBody>
          <a:bodyPr wrap="square" rtlCol="0">
            <a:spAutoFit/>
          </a:bodyPr>
          <a:lstStyle/>
          <a:p>
            <a:r>
              <a:rPr lang="en-GB" dirty="0"/>
              <a:t>Year 1 </a:t>
            </a:r>
          </a:p>
        </p:txBody>
      </p:sp>
    </p:spTree>
    <p:extLst>
      <p:ext uri="{BB962C8B-B14F-4D97-AF65-F5344CB8AC3E}">
        <p14:creationId xmlns:p14="http://schemas.microsoft.com/office/powerpoint/2010/main" val="2643438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D628C-DB7C-4BCA-B169-57980AC3FD2B}"/>
              </a:ext>
            </a:extLst>
          </p:cNvPr>
          <p:cNvSpPr>
            <a:spLocks noGrp="1"/>
          </p:cNvSpPr>
          <p:nvPr>
            <p:ph type="title"/>
          </p:nvPr>
        </p:nvSpPr>
        <p:spPr>
          <a:xfrm>
            <a:off x="677334" y="609600"/>
            <a:ext cx="8596668" cy="715617"/>
          </a:xfrm>
        </p:spPr>
        <p:txBody>
          <a:bodyPr>
            <a:noAutofit/>
          </a:bodyPr>
          <a:lstStyle/>
          <a:p>
            <a:r>
              <a:rPr lang="en-GB" sz="5400" dirty="0"/>
              <a:t>When and how we </a:t>
            </a:r>
            <a:r>
              <a:rPr lang="en-GB" sz="5400" b="1" dirty="0"/>
              <a:t>assess</a:t>
            </a:r>
          </a:p>
        </p:txBody>
      </p:sp>
      <p:sp>
        <p:nvSpPr>
          <p:cNvPr id="3" name="Content Placeholder 2">
            <a:extLst>
              <a:ext uri="{FF2B5EF4-FFF2-40B4-BE49-F238E27FC236}">
                <a16:creationId xmlns:a16="http://schemas.microsoft.com/office/drawing/2014/main" id="{F59359EF-3C0E-4A96-8AC3-5B2DCC6DCCD6}"/>
              </a:ext>
            </a:extLst>
          </p:cNvPr>
          <p:cNvSpPr>
            <a:spLocks noGrp="1"/>
          </p:cNvSpPr>
          <p:nvPr>
            <p:ph idx="1"/>
          </p:nvPr>
        </p:nvSpPr>
        <p:spPr>
          <a:xfrm>
            <a:off x="677333" y="2160589"/>
            <a:ext cx="9642323" cy="3880773"/>
          </a:xfrm>
        </p:spPr>
        <p:txBody>
          <a:bodyPr>
            <a:normAutofit/>
          </a:bodyPr>
          <a:lstStyle/>
          <a:p>
            <a:r>
              <a:rPr lang="en-GB" dirty="0"/>
              <a:t>We are constantly assessing children’s understanding through observation throughout all lessons.</a:t>
            </a:r>
          </a:p>
          <a:p>
            <a:r>
              <a:rPr lang="en-GB" dirty="0"/>
              <a:t>We assess phonics after each unit for both cohorts to ensure all children understand sounds. </a:t>
            </a:r>
          </a:p>
          <a:p>
            <a:r>
              <a:rPr lang="en-GB" sz="1800" dirty="0"/>
              <a:t>At the end of each term, you will receive a data letter outlining their progress and attainment.</a:t>
            </a:r>
          </a:p>
          <a:p>
            <a:r>
              <a:rPr lang="en-GB" dirty="0"/>
              <a:t>There will be a parent’s evening each term, however, if you have any concerns regarding your child’s progress, my email is always available.</a:t>
            </a:r>
          </a:p>
          <a:p>
            <a:r>
              <a:rPr lang="en-GB" dirty="0"/>
              <a:t>If I have any concerns in the meantime, I will always speak to you if need be. </a:t>
            </a:r>
          </a:p>
          <a:p>
            <a:endParaRPr lang="en-GB" dirty="0"/>
          </a:p>
        </p:txBody>
      </p:sp>
    </p:spTree>
    <p:extLst>
      <p:ext uri="{BB962C8B-B14F-4D97-AF65-F5344CB8AC3E}">
        <p14:creationId xmlns:p14="http://schemas.microsoft.com/office/powerpoint/2010/main" val="357335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7C29E8B-7ADF-9BCB-9BED-360370474BA9}"/>
              </a:ext>
            </a:extLst>
          </p:cNvPr>
          <p:cNvSpPr txBox="1"/>
          <p:nvPr/>
        </p:nvSpPr>
        <p:spPr>
          <a:xfrm>
            <a:off x="825191" y="1527718"/>
            <a:ext cx="9824224" cy="3170099"/>
          </a:xfrm>
          <a:prstGeom prst="rect">
            <a:avLst/>
          </a:prstGeom>
          <a:noFill/>
        </p:spPr>
        <p:txBody>
          <a:bodyPr wrap="square" rtlCol="0">
            <a:spAutoFit/>
          </a:bodyPr>
          <a:lstStyle/>
          <a:p>
            <a:pPr marL="285750" indent="-285750">
              <a:buFont typeface="Wingdings" panose="05000000000000000000" pitchFamily="2" charset="2"/>
              <a:buChar char="ü"/>
            </a:pPr>
            <a:r>
              <a:rPr lang="en-GB" sz="2000" dirty="0"/>
              <a:t>Please can the children have a spare set of clothes, which will remain in school. This includes year 1. </a:t>
            </a:r>
          </a:p>
          <a:p>
            <a:pPr marL="285750" indent="-285750">
              <a:buFont typeface="Wingdings" panose="05000000000000000000" pitchFamily="2" charset="2"/>
              <a:buChar char="ü"/>
            </a:pPr>
            <a:endParaRPr lang="en-GB" sz="2000" dirty="0"/>
          </a:p>
          <a:p>
            <a:pPr marL="285750" indent="-285750">
              <a:buFont typeface="Wingdings" panose="05000000000000000000" pitchFamily="2" charset="2"/>
              <a:buChar char="ü"/>
            </a:pPr>
            <a:r>
              <a:rPr lang="en-GB" sz="2000" dirty="0"/>
              <a:t>This is in case of accidents or any possible spillages. </a:t>
            </a:r>
          </a:p>
          <a:p>
            <a:pPr marL="285750" indent="-285750">
              <a:buFont typeface="Wingdings" panose="05000000000000000000" pitchFamily="2" charset="2"/>
              <a:buChar char="ü"/>
            </a:pPr>
            <a:endParaRPr lang="en-GB" sz="2000" dirty="0"/>
          </a:p>
          <a:p>
            <a:pPr marL="285750" indent="-285750">
              <a:buFont typeface="Wingdings" panose="05000000000000000000" pitchFamily="2" charset="2"/>
              <a:buChar char="ü"/>
            </a:pPr>
            <a:r>
              <a:rPr lang="en-GB" sz="2000" dirty="0"/>
              <a:t>Please can you ensure that your child's clothes have their name in. </a:t>
            </a:r>
          </a:p>
          <a:p>
            <a:endParaRPr lang="en-GB" sz="2000" dirty="0"/>
          </a:p>
          <a:p>
            <a:pPr marL="285750" indent="-285750">
              <a:buFont typeface="Wingdings" panose="05000000000000000000" pitchFamily="2" charset="2"/>
              <a:buChar char="ü"/>
            </a:pPr>
            <a:r>
              <a:rPr lang="en-GB" sz="2000" dirty="0"/>
              <a:t>Please can your child always have a waterproof coat that has a hood.</a:t>
            </a:r>
          </a:p>
          <a:p>
            <a:pPr marL="285750" indent="-285750">
              <a:buFont typeface="Wingdings" panose="05000000000000000000" pitchFamily="2" charset="2"/>
              <a:buChar char="ü"/>
            </a:pPr>
            <a:endParaRPr lang="en-GB" sz="2000" dirty="0"/>
          </a:p>
          <a:p>
            <a:pPr marL="285750" indent="-285750">
              <a:buFont typeface="Wingdings" panose="05000000000000000000" pitchFamily="2" charset="2"/>
              <a:buChar char="ü"/>
            </a:pPr>
            <a:r>
              <a:rPr lang="en-GB" sz="2000" dirty="0"/>
              <a:t>Water bottles need to have names on them and are to be brought in every day.</a:t>
            </a:r>
          </a:p>
        </p:txBody>
      </p:sp>
    </p:spTree>
    <p:extLst>
      <p:ext uri="{BB962C8B-B14F-4D97-AF65-F5344CB8AC3E}">
        <p14:creationId xmlns:p14="http://schemas.microsoft.com/office/powerpoint/2010/main" val="2857692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D628C-DB7C-4BCA-B169-57980AC3FD2B}"/>
              </a:ext>
            </a:extLst>
          </p:cNvPr>
          <p:cNvSpPr>
            <a:spLocks noGrp="1"/>
          </p:cNvSpPr>
          <p:nvPr>
            <p:ph type="title"/>
          </p:nvPr>
        </p:nvSpPr>
        <p:spPr>
          <a:xfrm>
            <a:off x="677334" y="609600"/>
            <a:ext cx="8596668" cy="715617"/>
          </a:xfrm>
        </p:spPr>
        <p:txBody>
          <a:bodyPr>
            <a:noAutofit/>
          </a:bodyPr>
          <a:lstStyle/>
          <a:p>
            <a:r>
              <a:rPr lang="en-GB" sz="5400" dirty="0"/>
              <a:t>Staff in class</a:t>
            </a:r>
          </a:p>
        </p:txBody>
      </p:sp>
      <p:sp>
        <p:nvSpPr>
          <p:cNvPr id="3" name="Content Placeholder 2">
            <a:extLst>
              <a:ext uri="{FF2B5EF4-FFF2-40B4-BE49-F238E27FC236}">
                <a16:creationId xmlns:a16="http://schemas.microsoft.com/office/drawing/2014/main" id="{F59359EF-3C0E-4A96-8AC3-5B2DCC6DCCD6}"/>
              </a:ext>
            </a:extLst>
          </p:cNvPr>
          <p:cNvSpPr>
            <a:spLocks noGrp="1"/>
          </p:cNvSpPr>
          <p:nvPr>
            <p:ph idx="1"/>
          </p:nvPr>
        </p:nvSpPr>
        <p:spPr>
          <a:xfrm>
            <a:off x="587829" y="1866123"/>
            <a:ext cx="8686173" cy="4175240"/>
          </a:xfrm>
        </p:spPr>
        <p:txBody>
          <a:bodyPr>
            <a:normAutofit/>
          </a:bodyPr>
          <a:lstStyle/>
          <a:p>
            <a:pPr marL="0" indent="0">
              <a:buNone/>
            </a:pPr>
            <a:r>
              <a:rPr lang="en-GB" b="1" u="sng" dirty="0">
                <a:latin typeface="Comic Sans MS" panose="030F0702030302020204" pitchFamily="66" charset="0"/>
              </a:rPr>
              <a:t>Teachers</a:t>
            </a:r>
          </a:p>
          <a:p>
            <a:r>
              <a:rPr lang="en-GB" dirty="0">
                <a:latin typeface="Comic Sans MS" panose="030F0702030302020204" pitchFamily="66" charset="0"/>
              </a:rPr>
              <a:t>Miss Kershaw </a:t>
            </a:r>
          </a:p>
          <a:p>
            <a:r>
              <a:rPr lang="en-GB" dirty="0">
                <a:latin typeface="Comic Sans MS" panose="030F0702030302020204" pitchFamily="66" charset="0"/>
              </a:rPr>
              <a:t>Mrs Mollart: Tuesday and Wednesday afternoons</a:t>
            </a:r>
          </a:p>
          <a:p>
            <a:pPr marL="0" indent="0">
              <a:buNone/>
            </a:pPr>
            <a:endParaRPr lang="en-GB" b="1" u="sng" dirty="0">
              <a:latin typeface="Comic Sans MS" panose="030F0702030302020204" pitchFamily="66" charset="0"/>
            </a:endParaRPr>
          </a:p>
          <a:p>
            <a:pPr marL="0" indent="0">
              <a:buNone/>
            </a:pPr>
            <a:r>
              <a:rPr lang="en-GB" b="1" u="sng" dirty="0">
                <a:latin typeface="Comic Sans MS" panose="030F0702030302020204" pitchFamily="66" charset="0"/>
              </a:rPr>
              <a:t>Support Staff</a:t>
            </a:r>
          </a:p>
          <a:p>
            <a:r>
              <a:rPr lang="en-GB" dirty="0">
                <a:latin typeface="Comic Sans MS" panose="030F0702030302020204" pitchFamily="66" charset="0"/>
              </a:rPr>
              <a:t>Mrs Cookson </a:t>
            </a:r>
          </a:p>
          <a:p>
            <a:r>
              <a:rPr lang="en-GB" dirty="0">
                <a:latin typeface="Comic Sans MS" panose="030F0702030302020204" pitchFamily="66" charset="0"/>
              </a:rPr>
              <a:t>Mrs Goodwin</a:t>
            </a:r>
          </a:p>
          <a:p>
            <a:r>
              <a:rPr lang="en-GB" dirty="0">
                <a:latin typeface="Comic Sans MS" panose="030F0702030302020204" pitchFamily="66" charset="0"/>
              </a:rPr>
              <a:t>Mrs Holmes </a:t>
            </a: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p>
        </p:txBody>
      </p:sp>
    </p:spTree>
    <p:extLst>
      <p:ext uri="{BB962C8B-B14F-4D97-AF65-F5344CB8AC3E}">
        <p14:creationId xmlns:p14="http://schemas.microsoft.com/office/powerpoint/2010/main" val="1381959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D2035-FB1D-26D1-CCC8-487390A4C27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6D88B8A-B3FF-10DD-290D-80A3EBC60073}"/>
              </a:ext>
            </a:extLst>
          </p:cNvPr>
          <p:cNvSpPr txBox="1"/>
          <p:nvPr/>
        </p:nvSpPr>
        <p:spPr>
          <a:xfrm>
            <a:off x="825191" y="1964135"/>
            <a:ext cx="10251518" cy="1815882"/>
          </a:xfrm>
          <a:prstGeom prst="rect">
            <a:avLst/>
          </a:prstGeom>
          <a:noFill/>
        </p:spPr>
        <p:txBody>
          <a:bodyPr wrap="square" rtlCol="0">
            <a:spAutoFit/>
          </a:bodyPr>
          <a:lstStyle/>
          <a:p>
            <a:r>
              <a:rPr lang="en-GB" sz="2800" dirty="0"/>
              <a:t>Thankyou!! </a:t>
            </a:r>
          </a:p>
          <a:p>
            <a:endParaRPr lang="en-GB" sz="2800" dirty="0"/>
          </a:p>
          <a:p>
            <a:r>
              <a:rPr lang="en-GB" sz="2800" dirty="0"/>
              <a:t>If you want to ask any questions or want clarification on anything, I am here if you want to ask </a:t>
            </a:r>
            <a:r>
              <a:rPr lang="en-GB" sz="2800" dirty="0">
                <a:sym typeface="Wingdings" panose="05000000000000000000" pitchFamily="2" charset="2"/>
              </a:rPr>
              <a:t></a:t>
            </a:r>
            <a:endParaRPr lang="en-GB" sz="2800" dirty="0"/>
          </a:p>
        </p:txBody>
      </p:sp>
    </p:spTree>
    <p:extLst>
      <p:ext uri="{BB962C8B-B14F-4D97-AF65-F5344CB8AC3E}">
        <p14:creationId xmlns:p14="http://schemas.microsoft.com/office/powerpoint/2010/main" val="997897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D628C-DB7C-4BCA-B169-57980AC3FD2B}"/>
              </a:ext>
            </a:extLst>
          </p:cNvPr>
          <p:cNvSpPr>
            <a:spLocks noGrp="1"/>
          </p:cNvSpPr>
          <p:nvPr>
            <p:ph type="title"/>
          </p:nvPr>
        </p:nvSpPr>
        <p:spPr>
          <a:xfrm>
            <a:off x="937107" y="458829"/>
            <a:ext cx="9685866" cy="715617"/>
          </a:xfrm>
        </p:spPr>
        <p:txBody>
          <a:bodyPr>
            <a:noAutofit/>
          </a:bodyPr>
          <a:lstStyle/>
          <a:p>
            <a:r>
              <a:rPr lang="en-GB" sz="5400" dirty="0"/>
              <a:t>Communicating</a:t>
            </a:r>
          </a:p>
        </p:txBody>
      </p:sp>
      <p:sp>
        <p:nvSpPr>
          <p:cNvPr id="3" name="Content Placeholder 2">
            <a:extLst>
              <a:ext uri="{FF2B5EF4-FFF2-40B4-BE49-F238E27FC236}">
                <a16:creationId xmlns:a16="http://schemas.microsoft.com/office/drawing/2014/main" id="{F59359EF-3C0E-4A96-8AC3-5B2DCC6DCCD6}"/>
              </a:ext>
            </a:extLst>
          </p:cNvPr>
          <p:cNvSpPr>
            <a:spLocks noGrp="1"/>
          </p:cNvSpPr>
          <p:nvPr>
            <p:ph idx="1"/>
          </p:nvPr>
        </p:nvSpPr>
        <p:spPr>
          <a:xfrm>
            <a:off x="755088" y="1745673"/>
            <a:ext cx="9763621" cy="4358035"/>
          </a:xfrm>
        </p:spPr>
        <p:txBody>
          <a:bodyPr/>
          <a:lstStyle/>
          <a:p>
            <a:r>
              <a:rPr lang="en-GB" sz="2000" dirty="0"/>
              <a:t>If you have any concerns or worries, I am always available at the start or end of school for a quick chat. You can also email me; I will always aim to reply within three working days between the hours of 8 am and 5 pm.</a:t>
            </a:r>
          </a:p>
          <a:p>
            <a:endParaRPr lang="en-GB" sz="2000" dirty="0"/>
          </a:p>
          <a:p>
            <a:r>
              <a:rPr lang="en-GB" sz="2000" dirty="0"/>
              <a:t>We can always sort times for you to come into school for a chat if ever needed.</a:t>
            </a:r>
          </a:p>
          <a:p>
            <a:endParaRPr lang="en-GB" sz="2000" dirty="0"/>
          </a:p>
          <a:p>
            <a:r>
              <a:rPr lang="en-GB" sz="2000" dirty="0"/>
              <a:t>If there is ever an urgent message, please contact the admin team, who can also pass on a message to us throughout the school day.</a:t>
            </a:r>
          </a:p>
          <a:p>
            <a:endParaRPr lang="en-GB" dirty="0"/>
          </a:p>
          <a:p>
            <a:endParaRPr lang="en-GB" dirty="0"/>
          </a:p>
        </p:txBody>
      </p:sp>
    </p:spTree>
    <p:extLst>
      <p:ext uri="{BB962C8B-B14F-4D97-AF65-F5344CB8AC3E}">
        <p14:creationId xmlns:p14="http://schemas.microsoft.com/office/powerpoint/2010/main" val="74906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D628C-DB7C-4BCA-B169-57980AC3FD2B}"/>
              </a:ext>
            </a:extLst>
          </p:cNvPr>
          <p:cNvSpPr>
            <a:spLocks noGrp="1"/>
          </p:cNvSpPr>
          <p:nvPr>
            <p:ph type="title"/>
          </p:nvPr>
        </p:nvSpPr>
        <p:spPr>
          <a:xfrm>
            <a:off x="687725" y="79664"/>
            <a:ext cx="6856075" cy="315191"/>
          </a:xfrm>
        </p:spPr>
        <p:txBody>
          <a:bodyPr>
            <a:noAutofit/>
          </a:bodyPr>
          <a:lstStyle/>
          <a:p>
            <a:r>
              <a:rPr lang="en-GB" sz="5400" dirty="0"/>
              <a:t>What does our day look like?</a:t>
            </a:r>
          </a:p>
        </p:txBody>
      </p:sp>
      <p:graphicFrame>
        <p:nvGraphicFramePr>
          <p:cNvPr id="4" name="Content Placeholder 3">
            <a:extLst>
              <a:ext uri="{FF2B5EF4-FFF2-40B4-BE49-F238E27FC236}">
                <a16:creationId xmlns:a16="http://schemas.microsoft.com/office/drawing/2014/main" id="{298F1E67-E923-463A-99C4-5DE11CCC8C73}"/>
              </a:ext>
            </a:extLst>
          </p:cNvPr>
          <p:cNvGraphicFramePr>
            <a:graphicFrameLocks noGrp="1"/>
          </p:cNvGraphicFramePr>
          <p:nvPr>
            <p:ph idx="1"/>
            <p:extLst>
              <p:ext uri="{D42A27DB-BD31-4B8C-83A1-F6EECF244321}">
                <p14:modId xmlns:p14="http://schemas.microsoft.com/office/powerpoint/2010/main" val="1559215897"/>
              </p:ext>
            </p:extLst>
          </p:nvPr>
        </p:nvGraphicFramePr>
        <p:xfrm>
          <a:off x="287976" y="1946916"/>
          <a:ext cx="11297890" cy="3217366"/>
        </p:xfrm>
        <a:graphic>
          <a:graphicData uri="http://schemas.openxmlformats.org/drawingml/2006/table">
            <a:tbl>
              <a:tblPr firstRow="1" firstCol="1" bandRow="1">
                <a:tableStyleId>{5C22544A-7EE6-4342-B048-85BDC9FD1C3A}</a:tableStyleId>
              </a:tblPr>
              <a:tblGrid>
                <a:gridCol w="1129201">
                  <a:extLst>
                    <a:ext uri="{9D8B030D-6E8A-4147-A177-3AD203B41FA5}">
                      <a16:colId xmlns:a16="http://schemas.microsoft.com/office/drawing/2014/main" val="3666450927"/>
                    </a:ext>
                  </a:extLst>
                </a:gridCol>
                <a:gridCol w="1129201">
                  <a:extLst>
                    <a:ext uri="{9D8B030D-6E8A-4147-A177-3AD203B41FA5}">
                      <a16:colId xmlns:a16="http://schemas.microsoft.com/office/drawing/2014/main" val="2055401284"/>
                    </a:ext>
                  </a:extLst>
                </a:gridCol>
                <a:gridCol w="1129936">
                  <a:extLst>
                    <a:ext uri="{9D8B030D-6E8A-4147-A177-3AD203B41FA5}">
                      <a16:colId xmlns:a16="http://schemas.microsoft.com/office/drawing/2014/main" val="725985183"/>
                    </a:ext>
                  </a:extLst>
                </a:gridCol>
                <a:gridCol w="1129936">
                  <a:extLst>
                    <a:ext uri="{9D8B030D-6E8A-4147-A177-3AD203B41FA5}">
                      <a16:colId xmlns:a16="http://schemas.microsoft.com/office/drawing/2014/main" val="1771372958"/>
                    </a:ext>
                  </a:extLst>
                </a:gridCol>
                <a:gridCol w="1129936">
                  <a:extLst>
                    <a:ext uri="{9D8B030D-6E8A-4147-A177-3AD203B41FA5}">
                      <a16:colId xmlns:a16="http://schemas.microsoft.com/office/drawing/2014/main" val="1660690308"/>
                    </a:ext>
                  </a:extLst>
                </a:gridCol>
                <a:gridCol w="1129936">
                  <a:extLst>
                    <a:ext uri="{9D8B030D-6E8A-4147-A177-3AD203B41FA5}">
                      <a16:colId xmlns:a16="http://schemas.microsoft.com/office/drawing/2014/main" val="3368235473"/>
                    </a:ext>
                  </a:extLst>
                </a:gridCol>
                <a:gridCol w="1129936">
                  <a:extLst>
                    <a:ext uri="{9D8B030D-6E8A-4147-A177-3AD203B41FA5}">
                      <a16:colId xmlns:a16="http://schemas.microsoft.com/office/drawing/2014/main" val="3687930440"/>
                    </a:ext>
                  </a:extLst>
                </a:gridCol>
                <a:gridCol w="1129936">
                  <a:extLst>
                    <a:ext uri="{9D8B030D-6E8A-4147-A177-3AD203B41FA5}">
                      <a16:colId xmlns:a16="http://schemas.microsoft.com/office/drawing/2014/main" val="2295450979"/>
                    </a:ext>
                  </a:extLst>
                </a:gridCol>
                <a:gridCol w="1129936">
                  <a:extLst>
                    <a:ext uri="{9D8B030D-6E8A-4147-A177-3AD203B41FA5}">
                      <a16:colId xmlns:a16="http://schemas.microsoft.com/office/drawing/2014/main" val="3203033717"/>
                    </a:ext>
                  </a:extLst>
                </a:gridCol>
                <a:gridCol w="1129936">
                  <a:extLst>
                    <a:ext uri="{9D8B030D-6E8A-4147-A177-3AD203B41FA5}">
                      <a16:colId xmlns:a16="http://schemas.microsoft.com/office/drawing/2014/main" val="4201813779"/>
                    </a:ext>
                  </a:extLst>
                </a:gridCol>
              </a:tblGrid>
              <a:tr h="1053877">
                <a:tc>
                  <a:txBody>
                    <a:bodyPr/>
                    <a:lstStyle/>
                    <a:p>
                      <a:pPr algn="ctr">
                        <a:lnSpc>
                          <a:spcPct val="107000"/>
                        </a:lnSpc>
                        <a:spcAft>
                          <a:spcPts val="0"/>
                        </a:spcAft>
                      </a:pPr>
                      <a:r>
                        <a:rPr lang="en-GB" sz="1600" dirty="0">
                          <a:effectLst/>
                        </a:rPr>
                        <a:t>8.45-9.00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9.00-10.00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10.00-10.30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10.30-10.45</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10.45-11.15</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a:effectLst/>
                        </a:rPr>
                        <a:t>11.15-12.15</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12.15-1.10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1.10-1.30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1.30-2.30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2.30-3.30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extLst>
                  <a:ext uri="{0D108BD9-81ED-4DB2-BD59-A6C34878D82A}">
                    <a16:rowId xmlns:a16="http://schemas.microsoft.com/office/drawing/2014/main" val="3564374733"/>
                  </a:ext>
                </a:extLst>
              </a:tr>
              <a:tr h="2163489">
                <a:tc>
                  <a:txBody>
                    <a:bodyPr/>
                    <a:lstStyle/>
                    <a:p>
                      <a:pPr algn="ctr">
                        <a:lnSpc>
                          <a:spcPct val="107000"/>
                        </a:lnSpc>
                        <a:spcAft>
                          <a:spcPts val="0"/>
                        </a:spcAft>
                      </a:pPr>
                      <a:r>
                        <a:rPr lang="en-GB" sz="1600" dirty="0">
                          <a:effectLst/>
                        </a:rPr>
                        <a:t>Arrival</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rPr>
                        <a:t>Maths </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rPr>
                        <a:t>Phonics/ Spelling</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rPr>
                        <a:t>Break for all</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rPr>
                        <a:t>Guided Reading</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rPr>
                        <a:t>English</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rPr>
                        <a:t>Lunch (split)</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rPr>
                        <a:t>Worship</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rPr>
                        <a:t>Session </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rPr>
                        <a:t>Session </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extLst>
                  <a:ext uri="{0D108BD9-81ED-4DB2-BD59-A6C34878D82A}">
                    <a16:rowId xmlns:a16="http://schemas.microsoft.com/office/drawing/2014/main" val="3281184374"/>
                  </a:ext>
                </a:extLst>
              </a:tr>
            </a:tbl>
          </a:graphicData>
        </a:graphic>
      </p:graphicFrame>
      <p:sp>
        <p:nvSpPr>
          <p:cNvPr id="3" name="Arrow: Right 2">
            <a:extLst>
              <a:ext uri="{FF2B5EF4-FFF2-40B4-BE49-F238E27FC236}">
                <a16:creationId xmlns:a16="http://schemas.microsoft.com/office/drawing/2014/main" id="{2DD0C321-4981-48AA-6C3A-42694541F544}"/>
              </a:ext>
            </a:extLst>
          </p:cNvPr>
          <p:cNvSpPr/>
          <p:nvPr/>
        </p:nvSpPr>
        <p:spPr>
          <a:xfrm rot="16200000">
            <a:off x="10131137" y="4956464"/>
            <a:ext cx="665019" cy="84166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A208C02B-0FA4-3990-3A7E-8BB5277F23D3}"/>
              </a:ext>
            </a:extLst>
          </p:cNvPr>
          <p:cNvSpPr txBox="1"/>
          <p:nvPr/>
        </p:nvSpPr>
        <p:spPr>
          <a:xfrm>
            <a:off x="8956963" y="5785981"/>
            <a:ext cx="3553691" cy="646331"/>
          </a:xfrm>
          <a:prstGeom prst="rect">
            <a:avLst/>
          </a:prstGeom>
          <a:noFill/>
        </p:spPr>
        <p:txBody>
          <a:bodyPr wrap="square" rtlCol="0">
            <a:spAutoFit/>
          </a:bodyPr>
          <a:lstStyle/>
          <a:p>
            <a:r>
              <a:rPr lang="en-GB" dirty="0"/>
              <a:t>Mars also have a playtime in between afternoon sessions.</a:t>
            </a:r>
          </a:p>
        </p:txBody>
      </p:sp>
    </p:spTree>
    <p:extLst>
      <p:ext uri="{BB962C8B-B14F-4D97-AF65-F5344CB8AC3E}">
        <p14:creationId xmlns:p14="http://schemas.microsoft.com/office/powerpoint/2010/main" val="3781436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3BE71-0A90-1525-4D9F-24770DD8E8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1CE026-2F59-4868-6364-FD62D1EF0DA5}"/>
              </a:ext>
            </a:extLst>
          </p:cNvPr>
          <p:cNvSpPr>
            <a:spLocks noGrp="1"/>
          </p:cNvSpPr>
          <p:nvPr>
            <p:ph type="title"/>
          </p:nvPr>
        </p:nvSpPr>
        <p:spPr>
          <a:xfrm>
            <a:off x="687725" y="79664"/>
            <a:ext cx="6856075" cy="315191"/>
          </a:xfrm>
        </p:spPr>
        <p:txBody>
          <a:bodyPr>
            <a:noAutofit/>
          </a:bodyPr>
          <a:lstStyle/>
          <a:p>
            <a:r>
              <a:rPr lang="en-GB" sz="5400" dirty="0"/>
              <a:t>Friday</a:t>
            </a:r>
          </a:p>
        </p:txBody>
      </p:sp>
      <p:graphicFrame>
        <p:nvGraphicFramePr>
          <p:cNvPr id="4" name="Content Placeholder 3">
            <a:extLst>
              <a:ext uri="{FF2B5EF4-FFF2-40B4-BE49-F238E27FC236}">
                <a16:creationId xmlns:a16="http://schemas.microsoft.com/office/drawing/2014/main" id="{A8CD7991-9AD7-F05B-9993-7224ACCE9A2D}"/>
              </a:ext>
            </a:extLst>
          </p:cNvPr>
          <p:cNvGraphicFramePr>
            <a:graphicFrameLocks noGrp="1"/>
          </p:cNvGraphicFramePr>
          <p:nvPr>
            <p:ph idx="1"/>
            <p:extLst>
              <p:ext uri="{D42A27DB-BD31-4B8C-83A1-F6EECF244321}">
                <p14:modId xmlns:p14="http://schemas.microsoft.com/office/powerpoint/2010/main" val="2778356263"/>
              </p:ext>
            </p:extLst>
          </p:nvPr>
        </p:nvGraphicFramePr>
        <p:xfrm>
          <a:off x="287976" y="1946916"/>
          <a:ext cx="11297890" cy="3217366"/>
        </p:xfrm>
        <a:graphic>
          <a:graphicData uri="http://schemas.openxmlformats.org/drawingml/2006/table">
            <a:tbl>
              <a:tblPr firstRow="1" firstCol="1" bandRow="1">
                <a:tableStyleId>{5C22544A-7EE6-4342-B048-85BDC9FD1C3A}</a:tableStyleId>
              </a:tblPr>
              <a:tblGrid>
                <a:gridCol w="1129201">
                  <a:extLst>
                    <a:ext uri="{9D8B030D-6E8A-4147-A177-3AD203B41FA5}">
                      <a16:colId xmlns:a16="http://schemas.microsoft.com/office/drawing/2014/main" val="3666450927"/>
                    </a:ext>
                  </a:extLst>
                </a:gridCol>
                <a:gridCol w="1129201">
                  <a:extLst>
                    <a:ext uri="{9D8B030D-6E8A-4147-A177-3AD203B41FA5}">
                      <a16:colId xmlns:a16="http://schemas.microsoft.com/office/drawing/2014/main" val="2055401284"/>
                    </a:ext>
                  </a:extLst>
                </a:gridCol>
                <a:gridCol w="1129936">
                  <a:extLst>
                    <a:ext uri="{9D8B030D-6E8A-4147-A177-3AD203B41FA5}">
                      <a16:colId xmlns:a16="http://schemas.microsoft.com/office/drawing/2014/main" val="725985183"/>
                    </a:ext>
                  </a:extLst>
                </a:gridCol>
                <a:gridCol w="1129936">
                  <a:extLst>
                    <a:ext uri="{9D8B030D-6E8A-4147-A177-3AD203B41FA5}">
                      <a16:colId xmlns:a16="http://schemas.microsoft.com/office/drawing/2014/main" val="1771372958"/>
                    </a:ext>
                  </a:extLst>
                </a:gridCol>
                <a:gridCol w="1129936">
                  <a:extLst>
                    <a:ext uri="{9D8B030D-6E8A-4147-A177-3AD203B41FA5}">
                      <a16:colId xmlns:a16="http://schemas.microsoft.com/office/drawing/2014/main" val="1660690308"/>
                    </a:ext>
                  </a:extLst>
                </a:gridCol>
                <a:gridCol w="1129936">
                  <a:extLst>
                    <a:ext uri="{9D8B030D-6E8A-4147-A177-3AD203B41FA5}">
                      <a16:colId xmlns:a16="http://schemas.microsoft.com/office/drawing/2014/main" val="3368235473"/>
                    </a:ext>
                  </a:extLst>
                </a:gridCol>
                <a:gridCol w="1129936">
                  <a:extLst>
                    <a:ext uri="{9D8B030D-6E8A-4147-A177-3AD203B41FA5}">
                      <a16:colId xmlns:a16="http://schemas.microsoft.com/office/drawing/2014/main" val="3687930440"/>
                    </a:ext>
                  </a:extLst>
                </a:gridCol>
                <a:gridCol w="1129936">
                  <a:extLst>
                    <a:ext uri="{9D8B030D-6E8A-4147-A177-3AD203B41FA5}">
                      <a16:colId xmlns:a16="http://schemas.microsoft.com/office/drawing/2014/main" val="2295450979"/>
                    </a:ext>
                  </a:extLst>
                </a:gridCol>
                <a:gridCol w="1129936">
                  <a:extLst>
                    <a:ext uri="{9D8B030D-6E8A-4147-A177-3AD203B41FA5}">
                      <a16:colId xmlns:a16="http://schemas.microsoft.com/office/drawing/2014/main" val="3203033717"/>
                    </a:ext>
                  </a:extLst>
                </a:gridCol>
                <a:gridCol w="1129936">
                  <a:extLst>
                    <a:ext uri="{9D8B030D-6E8A-4147-A177-3AD203B41FA5}">
                      <a16:colId xmlns:a16="http://schemas.microsoft.com/office/drawing/2014/main" val="4201813779"/>
                    </a:ext>
                  </a:extLst>
                </a:gridCol>
              </a:tblGrid>
              <a:tr h="1053877">
                <a:tc>
                  <a:txBody>
                    <a:bodyPr/>
                    <a:lstStyle/>
                    <a:p>
                      <a:pPr algn="ctr">
                        <a:lnSpc>
                          <a:spcPct val="107000"/>
                        </a:lnSpc>
                        <a:spcAft>
                          <a:spcPts val="0"/>
                        </a:spcAft>
                      </a:pPr>
                      <a:r>
                        <a:rPr lang="en-GB" sz="1600" dirty="0">
                          <a:effectLst/>
                        </a:rPr>
                        <a:t>8.45-9.00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9.00 – 9.30 </a:t>
                      </a:r>
                    </a:p>
                  </a:txBody>
                  <a:tcPr marL="60333" marR="60333" marT="0" marB="0"/>
                </a:tc>
                <a:tc>
                  <a:txBody>
                    <a:bodyPr/>
                    <a:lstStyle/>
                    <a:p>
                      <a:pPr algn="ctr">
                        <a:lnSpc>
                          <a:spcPct val="107000"/>
                        </a:lnSpc>
                        <a:spcAft>
                          <a:spcPts val="0"/>
                        </a:spcAft>
                      </a:pPr>
                      <a:r>
                        <a:rPr lang="en-GB" sz="1600" dirty="0">
                          <a:effectLst/>
                        </a:rPr>
                        <a:t>10.00-10.30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10.30-10.45</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10.45-11.15</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a:effectLst/>
                        </a:rPr>
                        <a:t>11.15-12.15</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12.15-1.10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1.10-1.30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1.30-2.30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600" dirty="0">
                          <a:effectLst/>
                        </a:rPr>
                        <a:t>2.30-3.30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extLst>
                  <a:ext uri="{0D108BD9-81ED-4DB2-BD59-A6C34878D82A}">
                    <a16:rowId xmlns:a16="http://schemas.microsoft.com/office/drawing/2014/main" val="3564374733"/>
                  </a:ext>
                </a:extLst>
              </a:tr>
              <a:tr h="2163489">
                <a:tc>
                  <a:txBody>
                    <a:bodyPr/>
                    <a:lstStyle/>
                    <a:p>
                      <a:pPr algn="ctr">
                        <a:lnSpc>
                          <a:spcPct val="107000"/>
                        </a:lnSpc>
                        <a:spcAft>
                          <a:spcPts val="0"/>
                        </a:spcAft>
                      </a:pPr>
                      <a:r>
                        <a:rPr lang="en-GB" sz="1600" dirty="0">
                          <a:effectLst/>
                        </a:rPr>
                        <a:t>Arrival</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rPr>
                        <a:t>Worship </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latin typeface="Calibri" panose="020F0502020204030204" pitchFamily="34" charset="0"/>
                          <a:ea typeface="Calibri" panose="020F0502020204030204" pitchFamily="34" charset="0"/>
                          <a:cs typeface="Times New Roman" panose="02020603050405020304" pitchFamily="18" charset="0"/>
                        </a:rPr>
                        <a:t>PE</a:t>
                      </a:r>
                    </a:p>
                  </a:txBody>
                  <a:tcPr marL="60333" marR="60333" marT="0" marB="0"/>
                </a:tc>
                <a:tc>
                  <a:txBody>
                    <a:bodyPr/>
                    <a:lstStyle/>
                    <a:p>
                      <a:pPr algn="ctr">
                        <a:lnSpc>
                          <a:spcPct val="107000"/>
                        </a:lnSpc>
                        <a:spcAft>
                          <a:spcPts val="0"/>
                        </a:spcAft>
                      </a:pPr>
                      <a:r>
                        <a:rPr lang="en-GB" sz="1800" b="0" dirty="0">
                          <a:effectLst/>
                        </a:rPr>
                        <a:t>Break for all</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latin typeface="Calibri" panose="020F0502020204030204" pitchFamily="34" charset="0"/>
                          <a:ea typeface="Calibri" panose="020F0502020204030204" pitchFamily="34" charset="0"/>
                          <a:cs typeface="Times New Roman" panose="02020603050405020304" pitchFamily="18" charset="0"/>
                        </a:rPr>
                        <a:t>Phonics</a:t>
                      </a:r>
                    </a:p>
                  </a:txBody>
                  <a:tcPr marL="60333" marR="60333" marT="0" marB="0"/>
                </a:tc>
                <a:tc>
                  <a:txBody>
                    <a:bodyPr/>
                    <a:lstStyle/>
                    <a:p>
                      <a:pPr algn="ctr">
                        <a:lnSpc>
                          <a:spcPct val="107000"/>
                        </a:lnSpc>
                        <a:spcAft>
                          <a:spcPts val="0"/>
                        </a:spcAft>
                      </a:pPr>
                      <a:r>
                        <a:rPr lang="en-GB" sz="1800" b="0" dirty="0">
                          <a:effectLst/>
                        </a:rPr>
                        <a:t>English</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rPr>
                        <a:t>Lunch (split)</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tc>
                  <a:txBody>
                    <a:bodyPr/>
                    <a:lstStyle/>
                    <a:p>
                      <a:pPr algn="ctr">
                        <a:lnSpc>
                          <a:spcPct val="107000"/>
                        </a:lnSpc>
                        <a:spcAft>
                          <a:spcPts val="0"/>
                        </a:spcAft>
                      </a:pPr>
                      <a:r>
                        <a:rPr lang="en-GB" sz="1800" b="0" dirty="0">
                          <a:effectLst/>
                          <a:latin typeface="Calibri" panose="020F0502020204030204" pitchFamily="34" charset="0"/>
                          <a:ea typeface="Calibri" panose="020F0502020204030204" pitchFamily="34" charset="0"/>
                          <a:cs typeface="Times New Roman" panose="02020603050405020304" pitchFamily="18" charset="0"/>
                        </a:rPr>
                        <a:t>Guided reading</a:t>
                      </a:r>
                    </a:p>
                  </a:txBody>
                  <a:tcPr marL="60333" marR="60333" marT="0" marB="0"/>
                </a:tc>
                <a:tc>
                  <a:txBody>
                    <a:bodyPr/>
                    <a:lstStyle/>
                    <a:p>
                      <a:pPr algn="ctr">
                        <a:lnSpc>
                          <a:spcPct val="107000"/>
                        </a:lnSpc>
                        <a:spcAft>
                          <a:spcPts val="0"/>
                        </a:spcAft>
                      </a:pPr>
                      <a:r>
                        <a:rPr lang="en-GB" sz="1800" b="0" dirty="0">
                          <a:effectLst/>
                          <a:latin typeface="Calibri" panose="020F0502020204030204" pitchFamily="34" charset="0"/>
                          <a:ea typeface="Calibri" panose="020F0502020204030204" pitchFamily="34" charset="0"/>
                          <a:cs typeface="Times New Roman" panose="02020603050405020304" pitchFamily="18" charset="0"/>
                        </a:rPr>
                        <a:t>Maths</a:t>
                      </a:r>
                    </a:p>
                  </a:txBody>
                  <a:tcPr marL="60333" marR="60333" marT="0" marB="0"/>
                </a:tc>
                <a:tc>
                  <a:txBody>
                    <a:bodyPr/>
                    <a:lstStyle/>
                    <a:p>
                      <a:pPr algn="ctr">
                        <a:lnSpc>
                          <a:spcPct val="107000"/>
                        </a:lnSpc>
                        <a:spcAft>
                          <a:spcPts val="0"/>
                        </a:spcAft>
                      </a:pPr>
                      <a:r>
                        <a:rPr lang="en-GB" sz="1800" b="0" dirty="0">
                          <a:effectLst/>
                        </a:rPr>
                        <a:t>Science  </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0333" marR="60333" marT="0" marB="0"/>
                </a:tc>
                <a:extLst>
                  <a:ext uri="{0D108BD9-81ED-4DB2-BD59-A6C34878D82A}">
                    <a16:rowId xmlns:a16="http://schemas.microsoft.com/office/drawing/2014/main" val="3281184374"/>
                  </a:ext>
                </a:extLst>
              </a:tr>
            </a:tbl>
          </a:graphicData>
        </a:graphic>
      </p:graphicFrame>
      <p:sp>
        <p:nvSpPr>
          <p:cNvPr id="3" name="Arrow: Right 2">
            <a:extLst>
              <a:ext uri="{FF2B5EF4-FFF2-40B4-BE49-F238E27FC236}">
                <a16:creationId xmlns:a16="http://schemas.microsoft.com/office/drawing/2014/main" id="{DDEA7023-B323-7B46-1FF7-EE151E2BA3F8}"/>
              </a:ext>
            </a:extLst>
          </p:cNvPr>
          <p:cNvSpPr/>
          <p:nvPr/>
        </p:nvSpPr>
        <p:spPr>
          <a:xfrm rot="16200000">
            <a:off x="10131137" y="4956464"/>
            <a:ext cx="665019" cy="84166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551180DD-8959-D5C3-10FD-01575F2EB536}"/>
              </a:ext>
            </a:extLst>
          </p:cNvPr>
          <p:cNvSpPr txBox="1"/>
          <p:nvPr/>
        </p:nvSpPr>
        <p:spPr>
          <a:xfrm>
            <a:off x="8956963" y="5785981"/>
            <a:ext cx="3553691" cy="646331"/>
          </a:xfrm>
          <a:prstGeom prst="rect">
            <a:avLst/>
          </a:prstGeom>
          <a:noFill/>
        </p:spPr>
        <p:txBody>
          <a:bodyPr wrap="square" rtlCol="0">
            <a:spAutoFit/>
          </a:bodyPr>
          <a:lstStyle/>
          <a:p>
            <a:r>
              <a:rPr lang="en-GB" dirty="0"/>
              <a:t>Mars also have a playtime in between afternoon sessions.</a:t>
            </a:r>
          </a:p>
        </p:txBody>
      </p:sp>
    </p:spTree>
    <p:extLst>
      <p:ext uri="{BB962C8B-B14F-4D97-AF65-F5344CB8AC3E}">
        <p14:creationId xmlns:p14="http://schemas.microsoft.com/office/powerpoint/2010/main" val="419049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598B1-501E-4462-B3BF-AE93D74A47C4}"/>
              </a:ext>
            </a:extLst>
          </p:cNvPr>
          <p:cNvSpPr>
            <a:spLocks noGrp="1"/>
          </p:cNvSpPr>
          <p:nvPr>
            <p:ph type="title"/>
          </p:nvPr>
        </p:nvSpPr>
        <p:spPr/>
        <p:txBody>
          <a:bodyPr/>
          <a:lstStyle/>
          <a:p>
            <a:r>
              <a:rPr lang="en-GB" dirty="0"/>
              <a:t>Afternoons</a:t>
            </a:r>
          </a:p>
        </p:txBody>
      </p:sp>
      <p:graphicFrame>
        <p:nvGraphicFramePr>
          <p:cNvPr id="4" name="Content Placeholder 3">
            <a:extLst>
              <a:ext uri="{FF2B5EF4-FFF2-40B4-BE49-F238E27FC236}">
                <a16:creationId xmlns:a16="http://schemas.microsoft.com/office/drawing/2014/main" id="{3E1FC62C-D04C-407F-8A06-F5455652607D}"/>
              </a:ext>
            </a:extLst>
          </p:cNvPr>
          <p:cNvGraphicFramePr>
            <a:graphicFrameLocks noGrp="1"/>
          </p:cNvGraphicFramePr>
          <p:nvPr>
            <p:ph idx="1"/>
            <p:extLst>
              <p:ext uri="{D42A27DB-BD31-4B8C-83A1-F6EECF244321}">
                <p14:modId xmlns:p14="http://schemas.microsoft.com/office/powerpoint/2010/main" val="740329403"/>
              </p:ext>
            </p:extLst>
          </p:nvPr>
        </p:nvGraphicFramePr>
        <p:xfrm>
          <a:off x="1261436" y="1434811"/>
          <a:ext cx="10253230" cy="4955599"/>
        </p:xfrm>
        <a:graphic>
          <a:graphicData uri="http://schemas.openxmlformats.org/drawingml/2006/table">
            <a:tbl>
              <a:tblPr firstRow="1" firstCol="1" bandRow="1">
                <a:tableStyleId>{5C22544A-7EE6-4342-B048-85BDC9FD1C3A}</a:tableStyleId>
              </a:tblPr>
              <a:tblGrid>
                <a:gridCol w="555445">
                  <a:extLst>
                    <a:ext uri="{9D8B030D-6E8A-4147-A177-3AD203B41FA5}">
                      <a16:colId xmlns:a16="http://schemas.microsoft.com/office/drawing/2014/main" val="68994008"/>
                    </a:ext>
                  </a:extLst>
                </a:gridCol>
                <a:gridCol w="2074116">
                  <a:extLst>
                    <a:ext uri="{9D8B030D-6E8A-4147-A177-3AD203B41FA5}">
                      <a16:colId xmlns:a16="http://schemas.microsoft.com/office/drawing/2014/main" val="109419651"/>
                    </a:ext>
                  </a:extLst>
                </a:gridCol>
                <a:gridCol w="3603542">
                  <a:extLst>
                    <a:ext uri="{9D8B030D-6E8A-4147-A177-3AD203B41FA5}">
                      <a16:colId xmlns:a16="http://schemas.microsoft.com/office/drawing/2014/main" val="1656065040"/>
                    </a:ext>
                  </a:extLst>
                </a:gridCol>
                <a:gridCol w="4020127">
                  <a:extLst>
                    <a:ext uri="{9D8B030D-6E8A-4147-A177-3AD203B41FA5}">
                      <a16:colId xmlns:a16="http://schemas.microsoft.com/office/drawing/2014/main" val="3260597798"/>
                    </a:ext>
                  </a:extLst>
                </a:gridCol>
              </a:tblGrid>
              <a:tr h="823049">
                <a:tc>
                  <a:txBody>
                    <a:bodyPr/>
                    <a:lstStyle/>
                    <a:p>
                      <a:pPr algn="ctr">
                        <a:lnSpc>
                          <a:spcPct val="107000"/>
                        </a:lnSpc>
                        <a:spcAft>
                          <a:spcPts val="0"/>
                        </a:spcAft>
                      </a:pPr>
                      <a:r>
                        <a:rPr lang="en-GB" sz="1100" u="sng" dirty="0">
                          <a:effectLst/>
                        </a:rPr>
                        <a:t>Day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u="sng" dirty="0">
                          <a:effectLst/>
                        </a:rPr>
                        <a:t>1.10-1.30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u="sng" dirty="0">
                          <a:effectLst/>
                        </a:rPr>
                        <a:t>1.30-2.30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u="sng" dirty="0">
                          <a:effectLst/>
                        </a:rPr>
                        <a:t>2.30-3.30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7520244"/>
                  </a:ext>
                </a:extLst>
              </a:tr>
              <a:tr h="826510">
                <a:tc>
                  <a:txBody>
                    <a:bodyPr/>
                    <a:lstStyle/>
                    <a:p>
                      <a:pPr algn="ctr">
                        <a:lnSpc>
                          <a:spcPct val="107000"/>
                        </a:lnSpc>
                        <a:spcAft>
                          <a:spcPts val="0"/>
                        </a:spcAft>
                      </a:pPr>
                      <a:r>
                        <a:rPr lang="en-GB" sz="1100" u="sng">
                          <a:effectLst/>
                        </a:rPr>
                        <a:t>M</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dirty="0">
                          <a:effectLst/>
                        </a:rPr>
                        <a:t>Worship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dirty="0">
                          <a:effectLst/>
                        </a:rPr>
                        <a:t>RE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dirty="0">
                          <a:effectLst/>
                        </a:rPr>
                        <a:t>RE (15 more mins)</a:t>
                      </a:r>
                    </a:p>
                    <a:p>
                      <a:pPr algn="ctr">
                        <a:lnSpc>
                          <a:spcPct val="107000"/>
                        </a:lnSpc>
                        <a:spcAft>
                          <a:spcPts val="0"/>
                        </a:spcAft>
                      </a:pPr>
                      <a:r>
                        <a:rPr lang="en-GB" sz="2000" dirty="0">
                          <a:effectLst/>
                        </a:rPr>
                        <a:t>Music </a:t>
                      </a:r>
                    </a:p>
                  </a:txBody>
                  <a:tcPr marL="68580" marR="68580" marT="0" marB="0"/>
                </a:tc>
                <a:extLst>
                  <a:ext uri="{0D108BD9-81ED-4DB2-BD59-A6C34878D82A}">
                    <a16:rowId xmlns:a16="http://schemas.microsoft.com/office/drawing/2014/main" val="2293491801"/>
                  </a:ext>
                </a:extLst>
              </a:tr>
              <a:tr h="826510">
                <a:tc>
                  <a:txBody>
                    <a:bodyPr/>
                    <a:lstStyle/>
                    <a:p>
                      <a:pPr algn="ctr">
                        <a:lnSpc>
                          <a:spcPct val="107000"/>
                        </a:lnSpc>
                        <a:spcAft>
                          <a:spcPts val="0"/>
                        </a:spcAft>
                      </a:pPr>
                      <a:r>
                        <a:rPr lang="en-GB" sz="1100" u="sng">
                          <a:effectLst/>
                        </a:rPr>
                        <a:t>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a:effectLst/>
                        </a:rPr>
                        <a:t>Worship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dirty="0">
                          <a:effectLst/>
                        </a:rPr>
                        <a:t>Art or DT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dirty="0">
                          <a:effectLst/>
                        </a:rPr>
                        <a:t>PSHE</a:t>
                      </a:r>
                    </a:p>
                    <a:p>
                      <a:pPr algn="ctr">
                        <a:lnSpc>
                          <a:spcPct val="107000"/>
                        </a:lnSpc>
                        <a:spcAft>
                          <a:spcPts val="0"/>
                        </a:spcAft>
                      </a:pPr>
                      <a:r>
                        <a:rPr lang="en-GB" sz="2000" dirty="0">
                          <a:effectLs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0657619"/>
                  </a:ext>
                </a:extLst>
              </a:tr>
              <a:tr h="826510">
                <a:tc>
                  <a:txBody>
                    <a:bodyPr/>
                    <a:lstStyle/>
                    <a:p>
                      <a:pPr algn="ctr">
                        <a:lnSpc>
                          <a:spcPct val="107000"/>
                        </a:lnSpc>
                        <a:spcAft>
                          <a:spcPts val="0"/>
                        </a:spcAft>
                      </a:pPr>
                      <a:r>
                        <a:rPr lang="en-GB" sz="1100" u="sng">
                          <a:effectLst/>
                        </a:rPr>
                        <a:t>W</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a:effectLst/>
                        </a:rPr>
                        <a:t>Worship</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PE</a:t>
                      </a:r>
                    </a:p>
                  </a:txBody>
                  <a:tcPr marL="68580" marR="68580" marT="0" marB="0"/>
                </a:tc>
                <a:tc>
                  <a:txBody>
                    <a:bodyPr/>
                    <a:lstStyle/>
                    <a:p>
                      <a:pPr algn="ctr">
                        <a:lnSpc>
                          <a:spcPct val="107000"/>
                        </a:lnSpc>
                        <a:spcAft>
                          <a:spcPts val="0"/>
                        </a:spcAft>
                      </a:pPr>
                      <a:r>
                        <a:rPr lang="en-GB" sz="2000" dirty="0">
                          <a:effectLst/>
                        </a:rPr>
                        <a:t>Computing</a:t>
                      </a:r>
                    </a:p>
                    <a:p>
                      <a:pPr algn="ctr">
                        <a:lnSpc>
                          <a:spcPct val="107000"/>
                        </a:lnSpc>
                        <a:spcAft>
                          <a:spcPts val="0"/>
                        </a:spcAft>
                      </a:pPr>
                      <a:r>
                        <a:rPr lang="en-GB" sz="2000" u="none" strike="noStrike" dirty="0">
                          <a:effectLs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4471532"/>
                  </a:ext>
                </a:extLst>
              </a:tr>
              <a:tr h="826510">
                <a:tc>
                  <a:txBody>
                    <a:bodyPr/>
                    <a:lstStyle/>
                    <a:p>
                      <a:pPr algn="ctr">
                        <a:lnSpc>
                          <a:spcPct val="107000"/>
                        </a:lnSpc>
                        <a:spcAft>
                          <a:spcPts val="0"/>
                        </a:spcAft>
                      </a:pPr>
                      <a:r>
                        <a:rPr lang="en-GB" sz="1100" u="sng">
                          <a:effectLst/>
                        </a:rPr>
                        <a:t>TH</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a:effectLst/>
                        </a:rPr>
                        <a:t>Worship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History </a:t>
                      </a:r>
                    </a:p>
                  </a:txBody>
                  <a:tcPr marL="68580" marR="68580" marT="0" marB="0"/>
                </a:tc>
                <a:tc>
                  <a:txBody>
                    <a:bodyPr/>
                    <a:lstStyle/>
                    <a:p>
                      <a:pPr algn="ctr">
                        <a:lnSpc>
                          <a:spcPct val="107000"/>
                        </a:lnSpc>
                        <a:spcAft>
                          <a:spcPts val="0"/>
                        </a:spcAft>
                      </a:pPr>
                      <a:r>
                        <a:rPr lang="en-GB" sz="2000" dirty="0">
                          <a:effectLst/>
                        </a:rPr>
                        <a:t>Geography</a:t>
                      </a:r>
                    </a:p>
                    <a:p>
                      <a:pPr algn="ctr">
                        <a:lnSpc>
                          <a:spcPct val="107000"/>
                        </a:lnSpc>
                        <a:spcAft>
                          <a:spcPts val="0"/>
                        </a:spcAft>
                      </a:pPr>
                      <a:r>
                        <a:rPr lang="en-GB" sz="2000" dirty="0">
                          <a:effectLs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6863972"/>
                  </a:ext>
                </a:extLst>
              </a:tr>
              <a:tr h="826510">
                <a:tc>
                  <a:txBody>
                    <a:bodyPr/>
                    <a:lstStyle/>
                    <a:p>
                      <a:pPr algn="ctr">
                        <a:lnSpc>
                          <a:spcPct val="107000"/>
                        </a:lnSpc>
                        <a:spcAft>
                          <a:spcPts val="0"/>
                        </a:spcAft>
                      </a:pPr>
                      <a:r>
                        <a:rPr lang="en-GB" sz="1100" u="sng">
                          <a:effectLst/>
                        </a:rPr>
                        <a:t>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a:effectLst/>
                        </a:rPr>
                        <a:t>Reading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Maths</a:t>
                      </a:r>
                    </a:p>
                  </a:txBody>
                  <a:tcPr marL="68580" marR="68580" marT="0" marB="0"/>
                </a:tc>
                <a:tc>
                  <a:txBody>
                    <a:bodyPr/>
                    <a:lstStyle/>
                    <a:p>
                      <a:pPr algn="ctr">
                        <a:lnSpc>
                          <a:spcPct val="107000"/>
                        </a:lnSpc>
                        <a:spcAft>
                          <a:spcPts val="0"/>
                        </a:spcAft>
                      </a:pPr>
                      <a:r>
                        <a:rPr lang="en-GB" sz="2000" dirty="0">
                          <a:effectLst/>
                        </a:rPr>
                        <a:t>Science </a:t>
                      </a:r>
                    </a:p>
                    <a:p>
                      <a:pPr algn="ctr">
                        <a:lnSpc>
                          <a:spcPct val="107000"/>
                        </a:lnSpc>
                        <a:spcAft>
                          <a:spcPts val="0"/>
                        </a:spcAft>
                      </a:pPr>
                      <a:r>
                        <a:rPr lang="en-GB" sz="2000" u="none" strike="noStrike" dirty="0">
                          <a:effectLs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67848149"/>
                  </a:ext>
                </a:extLst>
              </a:tr>
            </a:tbl>
          </a:graphicData>
        </a:graphic>
      </p:graphicFrame>
    </p:spTree>
    <p:extLst>
      <p:ext uri="{BB962C8B-B14F-4D97-AF65-F5344CB8AC3E}">
        <p14:creationId xmlns:p14="http://schemas.microsoft.com/office/powerpoint/2010/main" val="2047708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2E911FC-3405-3FAF-CAC4-75B329F4DA80}"/>
              </a:ext>
            </a:extLst>
          </p:cNvPr>
          <p:cNvSpPr txBox="1"/>
          <p:nvPr/>
        </p:nvSpPr>
        <p:spPr>
          <a:xfrm>
            <a:off x="699796" y="1548881"/>
            <a:ext cx="10273003" cy="4093428"/>
          </a:xfrm>
          <a:prstGeom prst="rect">
            <a:avLst/>
          </a:prstGeom>
          <a:noFill/>
        </p:spPr>
        <p:txBody>
          <a:bodyPr wrap="square" rtlCol="0">
            <a:spAutoFit/>
          </a:bodyPr>
          <a:lstStyle/>
          <a:p>
            <a:pPr marL="342900" indent="-342900">
              <a:buFont typeface="Arial" panose="020B0604020202020204" pitchFamily="34" charset="0"/>
              <a:buChar char="•"/>
            </a:pPr>
            <a:r>
              <a:rPr lang="en-GB" sz="2000" b="1" dirty="0"/>
              <a:t>Reception: </a:t>
            </a:r>
            <a:r>
              <a:rPr lang="en-GB" sz="2000" dirty="0"/>
              <a:t>On Mondays and Thursdays, in our guided reading sessions, children will choose a new reading book to take home. </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b="1" dirty="0"/>
              <a:t>Year 1: </a:t>
            </a:r>
            <a:r>
              <a:rPr lang="en-GB" sz="2000" dirty="0"/>
              <a:t>Once your child has read their book 3 times, it will be changed. </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It is important that all children read their book at least </a:t>
            </a:r>
            <a:r>
              <a:rPr lang="en-GB" sz="2000" b="1" dirty="0">
                <a:highlight>
                  <a:srgbClr val="FFFF00"/>
                </a:highlight>
              </a:rPr>
              <a:t>three</a:t>
            </a:r>
            <a:r>
              <a:rPr lang="en-GB" sz="2000" dirty="0"/>
              <a:t> times through. This is to ensure that they have not just decoded words, but they have understood what they have read and worked on their fluency. </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Feel free to record any other learning in your child’s diary for me to see or any other books they have read or enjoyed at home. </a:t>
            </a:r>
          </a:p>
          <a:p>
            <a:pPr marL="342900" indent="-342900">
              <a:buFont typeface="Arial" panose="020B0604020202020204" pitchFamily="34" charset="0"/>
              <a:buChar char="•"/>
            </a:pPr>
            <a:endParaRPr lang="en-GB" sz="2000" b="1" dirty="0"/>
          </a:p>
          <a:p>
            <a:endParaRPr lang="en-GB" sz="2000" b="1" dirty="0"/>
          </a:p>
        </p:txBody>
      </p:sp>
      <p:sp>
        <p:nvSpPr>
          <p:cNvPr id="2" name="TextBox 1">
            <a:extLst>
              <a:ext uri="{FF2B5EF4-FFF2-40B4-BE49-F238E27FC236}">
                <a16:creationId xmlns:a16="http://schemas.microsoft.com/office/drawing/2014/main" id="{0B43B4B8-B819-1A2D-58BC-CA3C0D2852E7}"/>
              </a:ext>
            </a:extLst>
          </p:cNvPr>
          <p:cNvSpPr txBox="1"/>
          <p:nvPr/>
        </p:nvSpPr>
        <p:spPr>
          <a:xfrm>
            <a:off x="1049482" y="569360"/>
            <a:ext cx="3761510" cy="646331"/>
          </a:xfrm>
          <a:prstGeom prst="rect">
            <a:avLst/>
          </a:prstGeom>
          <a:noFill/>
        </p:spPr>
        <p:txBody>
          <a:bodyPr wrap="square" rtlCol="0">
            <a:spAutoFit/>
          </a:bodyPr>
          <a:lstStyle/>
          <a:p>
            <a:r>
              <a:rPr lang="en-GB" sz="3600" dirty="0"/>
              <a:t>Reading</a:t>
            </a:r>
          </a:p>
        </p:txBody>
      </p:sp>
    </p:spTree>
    <p:extLst>
      <p:ext uri="{BB962C8B-B14F-4D97-AF65-F5344CB8AC3E}">
        <p14:creationId xmlns:p14="http://schemas.microsoft.com/office/powerpoint/2010/main" val="2049031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D628C-DB7C-4BCA-B169-57980AC3FD2B}"/>
              </a:ext>
            </a:extLst>
          </p:cNvPr>
          <p:cNvSpPr>
            <a:spLocks noGrp="1"/>
          </p:cNvSpPr>
          <p:nvPr>
            <p:ph type="title"/>
          </p:nvPr>
        </p:nvSpPr>
        <p:spPr>
          <a:xfrm>
            <a:off x="677334" y="609600"/>
            <a:ext cx="8596668" cy="715617"/>
          </a:xfrm>
        </p:spPr>
        <p:txBody>
          <a:bodyPr>
            <a:noAutofit/>
          </a:bodyPr>
          <a:lstStyle/>
          <a:p>
            <a:r>
              <a:rPr lang="en-GB" sz="5400" dirty="0"/>
              <a:t>Daily routine</a:t>
            </a:r>
          </a:p>
        </p:txBody>
      </p:sp>
      <p:sp>
        <p:nvSpPr>
          <p:cNvPr id="3" name="Content Placeholder 2">
            <a:extLst>
              <a:ext uri="{FF2B5EF4-FFF2-40B4-BE49-F238E27FC236}">
                <a16:creationId xmlns:a16="http://schemas.microsoft.com/office/drawing/2014/main" id="{F59359EF-3C0E-4A96-8AC3-5B2DCC6DCCD6}"/>
              </a:ext>
            </a:extLst>
          </p:cNvPr>
          <p:cNvSpPr>
            <a:spLocks noGrp="1"/>
          </p:cNvSpPr>
          <p:nvPr>
            <p:ph idx="1"/>
          </p:nvPr>
        </p:nvSpPr>
        <p:spPr>
          <a:xfrm>
            <a:off x="677334" y="1745810"/>
            <a:ext cx="10367355" cy="3917236"/>
          </a:xfrm>
        </p:spPr>
        <p:txBody>
          <a:bodyPr>
            <a:normAutofit/>
          </a:bodyPr>
          <a:lstStyle/>
          <a:p>
            <a:r>
              <a:rPr lang="en-GB" sz="2000" dirty="0"/>
              <a:t>To begin the day, the pupils come into the classroom, put their water bottles down, and put their reading books in the wooden blocks. They are then asked to think about how they are feeling and place their peg on one of the zones here……</a:t>
            </a:r>
          </a:p>
          <a:p>
            <a:endParaRPr lang="en-GB" sz="2000" dirty="0"/>
          </a:p>
          <a:p>
            <a:r>
              <a:rPr lang="en-GB" sz="2000" dirty="0"/>
              <a:t>We are doing lots of work on the zones of regulation and linking it to all our learning!</a:t>
            </a:r>
          </a:p>
          <a:p>
            <a:pPr marL="0" indent="0">
              <a:buNone/>
            </a:pPr>
            <a:endParaRPr lang="en-GB" sz="2000" dirty="0"/>
          </a:p>
          <a:p>
            <a:r>
              <a:rPr lang="en-GB" sz="2000" dirty="0"/>
              <a:t>Children then sit down on the carpet ready for the Hello song, our morning prayer, and we go through what the day will look like together.</a:t>
            </a:r>
          </a:p>
          <a:p>
            <a:pPr marL="0" indent="0">
              <a:buNone/>
            </a:pPr>
            <a:endParaRPr lang="en-GB" dirty="0"/>
          </a:p>
        </p:txBody>
      </p:sp>
    </p:spTree>
    <p:extLst>
      <p:ext uri="{BB962C8B-B14F-4D97-AF65-F5344CB8AC3E}">
        <p14:creationId xmlns:p14="http://schemas.microsoft.com/office/powerpoint/2010/main" val="1500515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D628C-DB7C-4BCA-B169-57980AC3FD2B}"/>
              </a:ext>
            </a:extLst>
          </p:cNvPr>
          <p:cNvSpPr>
            <a:spLocks noGrp="1"/>
          </p:cNvSpPr>
          <p:nvPr>
            <p:ph type="title"/>
          </p:nvPr>
        </p:nvSpPr>
        <p:spPr>
          <a:xfrm>
            <a:off x="322771" y="115078"/>
            <a:ext cx="8596668" cy="715617"/>
          </a:xfrm>
        </p:spPr>
        <p:txBody>
          <a:bodyPr>
            <a:noAutofit/>
          </a:bodyPr>
          <a:lstStyle/>
          <a:p>
            <a:r>
              <a:rPr lang="en-GB" sz="4400" dirty="0"/>
              <a:t>Rewards </a:t>
            </a:r>
          </a:p>
        </p:txBody>
      </p:sp>
      <p:sp>
        <p:nvSpPr>
          <p:cNvPr id="3" name="Content Placeholder 2">
            <a:extLst>
              <a:ext uri="{FF2B5EF4-FFF2-40B4-BE49-F238E27FC236}">
                <a16:creationId xmlns:a16="http://schemas.microsoft.com/office/drawing/2014/main" id="{F59359EF-3C0E-4A96-8AC3-5B2DCC6DCCD6}"/>
              </a:ext>
            </a:extLst>
          </p:cNvPr>
          <p:cNvSpPr>
            <a:spLocks noGrp="1"/>
          </p:cNvSpPr>
          <p:nvPr>
            <p:ph idx="1"/>
          </p:nvPr>
        </p:nvSpPr>
        <p:spPr>
          <a:xfrm>
            <a:off x="322771" y="1038514"/>
            <a:ext cx="11657947" cy="5819486"/>
          </a:xfrm>
        </p:spPr>
        <p:txBody>
          <a:bodyPr>
            <a:normAutofit/>
          </a:bodyPr>
          <a:lstStyle/>
          <a:p>
            <a:r>
              <a:rPr lang="en-GB" sz="2200" dirty="0"/>
              <a:t>Each day, we have a ‘Star of the Day’: someone who has displayed one of our school values: Hope, Respect, Integrity, Compassion, Perseverance</a:t>
            </a:r>
          </a:p>
          <a:p>
            <a:pPr marL="0" indent="0">
              <a:buNone/>
            </a:pPr>
            <a:endParaRPr lang="en-GB" sz="2200" dirty="0"/>
          </a:p>
          <a:p>
            <a:r>
              <a:rPr lang="en-GB" sz="2200" dirty="0"/>
              <a:t>The children put the corresponding colour feather in the jar depending on what value they have displayed. They also receive a value card. This is providing us with opportunities to discuss our values and ensure the pupils understand them.  </a:t>
            </a:r>
          </a:p>
          <a:p>
            <a:pPr marL="0" indent="0">
              <a:buNone/>
            </a:pPr>
            <a:endParaRPr lang="en-GB" sz="2200" dirty="0"/>
          </a:p>
          <a:p>
            <a:r>
              <a:rPr lang="en-GB" sz="2200" dirty="0"/>
              <a:t>Dojos are an individual reward. These are cashed in at the Dojo shop at the end of the term.</a:t>
            </a:r>
          </a:p>
          <a:p>
            <a:r>
              <a:rPr lang="en-GB" sz="2200" dirty="0"/>
              <a:t>Stars in the jar. These are a class reward leading to a class treat of the children’s choice.</a:t>
            </a:r>
            <a:endParaRPr lang="en-GB" dirty="0"/>
          </a:p>
          <a:p>
            <a:endParaRPr lang="en-GB" dirty="0"/>
          </a:p>
          <a:p>
            <a:endParaRPr lang="en-GB" dirty="0"/>
          </a:p>
        </p:txBody>
      </p:sp>
    </p:spTree>
    <p:extLst>
      <p:ext uri="{BB962C8B-B14F-4D97-AF65-F5344CB8AC3E}">
        <p14:creationId xmlns:p14="http://schemas.microsoft.com/office/powerpoint/2010/main" val="381625843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490</TotalTime>
  <Words>1401</Words>
  <Application>Microsoft Office PowerPoint</Application>
  <PresentationFormat>Widescreen</PresentationFormat>
  <Paragraphs>176</Paragraphs>
  <Slides>20</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Aptos</vt:lpstr>
      <vt:lpstr>Arial</vt:lpstr>
      <vt:lpstr>Calibri</vt:lpstr>
      <vt:lpstr>Comic Sans MS</vt:lpstr>
      <vt:lpstr>Times New Roman</vt:lpstr>
      <vt:lpstr>Trebuchet MS</vt:lpstr>
      <vt:lpstr>Wingdings</vt:lpstr>
      <vt:lpstr>Wingdings 3</vt:lpstr>
      <vt:lpstr>Facet</vt:lpstr>
      <vt:lpstr>Welcome to Mars Meet the teacher! </vt:lpstr>
      <vt:lpstr>Staff in class</vt:lpstr>
      <vt:lpstr>Communicating</vt:lpstr>
      <vt:lpstr>What does our day look like?</vt:lpstr>
      <vt:lpstr>Friday</vt:lpstr>
      <vt:lpstr>Afternoons</vt:lpstr>
      <vt:lpstr>PowerPoint Presentation</vt:lpstr>
      <vt:lpstr>Daily routine</vt:lpstr>
      <vt:lpstr>Rewards </vt:lpstr>
      <vt:lpstr>PowerPoint Presentation</vt:lpstr>
      <vt:lpstr>Online Resources</vt:lpstr>
      <vt:lpstr>Online Resources</vt:lpstr>
      <vt:lpstr>Online Resources</vt:lpstr>
      <vt:lpstr>Homework</vt:lpstr>
      <vt:lpstr>Phonics Homework </vt:lpstr>
      <vt:lpstr>PowerPoint Presentation</vt:lpstr>
      <vt:lpstr>PowerPoint Presentation</vt:lpstr>
      <vt:lpstr>When and how we assess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teacher - Jupiter</dc:title>
  <dc:creator>Wincle Primary Head</dc:creator>
  <cp:lastModifiedBy>Wincle Primary Head</cp:lastModifiedBy>
  <cp:revision>19</cp:revision>
  <dcterms:created xsi:type="dcterms:W3CDTF">2024-09-10T19:51:13Z</dcterms:created>
  <dcterms:modified xsi:type="dcterms:W3CDTF">2025-09-17T16:30:00Z</dcterms:modified>
</cp:coreProperties>
</file>