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6" r:id="rId8"/>
    <p:sldId id="270" r:id="rId9"/>
    <p:sldId id="268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imestables.co.u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imestables.co.uk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6621C-28CF-4B69-A227-92E3DFB941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KS2 Multiplication Check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B64133-F156-4093-A397-9C2B3D2488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Tuesday 10</a:t>
            </a:r>
            <a:r>
              <a:rPr lang="en-US" baseline="30000" dirty="0"/>
              <a:t>th</a:t>
            </a:r>
            <a:r>
              <a:rPr lang="en-US" dirty="0"/>
              <a:t> February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4528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E5C03-37C9-424F-9A42-650848C13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Any Questions?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9D344-6ACB-4136-9B3F-8D42FAA76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968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9CC51-F584-4652-98D5-65B572620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467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/>
              <a:t>Why?</a:t>
            </a:r>
            <a:endParaRPr lang="en-GB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7523E-AC26-44D4-B409-10C958788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3387"/>
            <a:ext cx="9597882" cy="4287976"/>
          </a:xfrm>
        </p:spPr>
        <p:txBody>
          <a:bodyPr>
            <a:normAutofit/>
          </a:bodyPr>
          <a:lstStyle/>
          <a:p>
            <a:r>
              <a:rPr lang="en-US" sz="2800" dirty="0"/>
              <a:t>At the end of Y4, the pupils are assessed on their times tables.</a:t>
            </a:r>
          </a:p>
          <a:p>
            <a:r>
              <a:rPr lang="en-US" sz="2800" dirty="0"/>
              <a:t>The purpose of the check is to determine whether your child can fluently recall their times tables up to 12, which is essential for future success in mathematics. </a:t>
            </a:r>
          </a:p>
          <a:p>
            <a:r>
              <a:rPr lang="en-US" sz="2800" dirty="0"/>
              <a:t>It will also help your child’s school to identify if your child may need additional support in Y5.</a:t>
            </a:r>
          </a:p>
        </p:txBody>
      </p:sp>
    </p:spTree>
    <p:extLst>
      <p:ext uri="{BB962C8B-B14F-4D97-AF65-F5344CB8AC3E}">
        <p14:creationId xmlns:p14="http://schemas.microsoft.com/office/powerpoint/2010/main" val="410335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9CC51-F584-4652-98D5-65B572620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467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/>
              <a:t>Why?</a:t>
            </a:r>
            <a:endParaRPr lang="en-GB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7523E-AC26-44D4-B409-10C958788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3387"/>
            <a:ext cx="9597882" cy="4287976"/>
          </a:xfrm>
        </p:spPr>
        <p:txBody>
          <a:bodyPr>
            <a:normAutofit/>
          </a:bodyPr>
          <a:lstStyle/>
          <a:p>
            <a:r>
              <a:rPr lang="en-US" sz="2800" dirty="0"/>
              <a:t>We see poor times tables knowledge slowing the children down when</a:t>
            </a:r>
            <a:br>
              <a:rPr lang="en-US" sz="2800" dirty="0"/>
            </a:br>
            <a:r>
              <a:rPr lang="en-US" sz="2800" dirty="0"/>
              <a:t>- multiplying and dividing</a:t>
            </a:r>
            <a:br>
              <a:rPr lang="en-US" sz="2800" dirty="0"/>
            </a:br>
            <a:r>
              <a:rPr lang="en-US" sz="2800" dirty="0"/>
              <a:t>- working with fractions</a:t>
            </a:r>
            <a:br>
              <a:rPr lang="en-US" sz="2800" dirty="0"/>
            </a:br>
            <a:r>
              <a:rPr lang="en-US" sz="2800" dirty="0"/>
              <a:t>- area and volume work</a:t>
            </a:r>
            <a:br>
              <a:rPr lang="en-US" sz="2800" dirty="0"/>
            </a:br>
            <a:r>
              <a:rPr lang="en-US" sz="2800" dirty="0"/>
              <a:t>- problem solving</a:t>
            </a:r>
          </a:p>
          <a:p>
            <a:r>
              <a:rPr lang="en-US" sz="2800" dirty="0"/>
              <a:t>If times tables knowledge is weak, a Y6 child will not reach the end of their SATs test (3 for </a:t>
            </a:r>
            <a:r>
              <a:rPr lang="en-US" sz="2800" dirty="0" err="1"/>
              <a:t>maths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88501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B4C45-F8B0-4AFA-89C0-318434A3D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What?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D4569-E562-4DDD-9457-CEFA74001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An online assessment</a:t>
            </a:r>
          </a:p>
          <a:p>
            <a:r>
              <a:rPr lang="en-US" sz="2800" dirty="0"/>
              <a:t>25 questions with 6 seconds allowed for each question.</a:t>
            </a:r>
          </a:p>
          <a:p>
            <a:r>
              <a:rPr lang="en-US" sz="2800" dirty="0"/>
              <a:t>It is expected pupils will get 25 out of 25.</a:t>
            </a:r>
          </a:p>
          <a:p>
            <a:r>
              <a:rPr lang="en-US" sz="2600" dirty="0">
                <a:latin typeface="+mj-lt"/>
              </a:rPr>
              <a:t>The national average score in 2025 was 21.0 out of 25, 23 for Wincle, with 37% of pupils achieving full marks (25/25), the most common score.</a:t>
            </a:r>
          </a:p>
          <a:p>
            <a:r>
              <a:rPr lang="en-US" sz="2600" dirty="0">
                <a:latin typeface="+mj-lt"/>
              </a:rPr>
              <a:t>See example on </a:t>
            </a:r>
            <a:r>
              <a:rPr lang="en-US" sz="2600" dirty="0">
                <a:latin typeface="+mj-lt"/>
                <a:hlinkClick r:id="rId2"/>
              </a:rPr>
              <a:t>www.timestables.co.uk</a:t>
            </a:r>
            <a:r>
              <a:rPr lang="en-US" sz="2600" dirty="0">
                <a:latin typeface="+mj-lt"/>
              </a:rPr>
              <a:t> </a:t>
            </a:r>
            <a:endParaRPr lang="en-GB" sz="2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43201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39E44-A3C5-4807-B068-B0B3E3144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When?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3FDBE-989B-434A-8B65-1AF3F8D48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00521"/>
            <a:ext cx="10116357" cy="42408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</a:t>
            </a:r>
            <a:r>
              <a:rPr lang="en-GB" sz="2800" dirty="0"/>
              <a:t>he tests will take place in the first two weeks after the May half term. </a:t>
            </a:r>
          </a:p>
          <a:p>
            <a:pPr marL="0" indent="0">
              <a:buNone/>
            </a:pPr>
            <a:r>
              <a:rPr lang="en-GB" sz="2800" dirty="0"/>
              <a:t>They will be tested on a 1:1 basis with Mrs Smith and will have completed a practice previously. </a:t>
            </a:r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039433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7E62-9FF4-4AFA-BD32-81CC86126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How do we prepare?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B6499-0B87-4C63-882F-697C8C3EB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191771" cy="3880773"/>
          </a:xfrm>
        </p:spPr>
        <p:txBody>
          <a:bodyPr>
            <a:normAutofit/>
          </a:bodyPr>
          <a:lstStyle/>
          <a:p>
            <a:r>
              <a:rPr lang="en-US" sz="2800" dirty="0"/>
              <a:t>Lots and lots of times tables practice.</a:t>
            </a:r>
          </a:p>
          <a:p>
            <a:r>
              <a:rPr lang="en-US" sz="2800" dirty="0"/>
              <a:t>99 Club</a:t>
            </a:r>
          </a:p>
          <a:p>
            <a:r>
              <a:rPr lang="en-US" sz="2800" dirty="0">
                <a:hlinkClick r:id="rId2"/>
              </a:rPr>
              <a:t>www.timestables.co.uk</a:t>
            </a:r>
            <a:endParaRPr lang="en-US" sz="2800" dirty="0"/>
          </a:p>
          <a:p>
            <a:r>
              <a:rPr lang="en-US" sz="2800" dirty="0"/>
              <a:t>Identify weaker times tables and focus on those</a:t>
            </a:r>
          </a:p>
          <a:p>
            <a:r>
              <a:rPr lang="en-US" sz="2800" dirty="0" err="1"/>
              <a:t>Blooket</a:t>
            </a:r>
            <a:r>
              <a:rPr lang="en-US" sz="2800" dirty="0"/>
              <a:t> club from half term on a Monday lunchtime.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702384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122EE-C7C2-4A3D-A569-C44CC64F2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Adjustments</a:t>
            </a:r>
            <a:endParaRPr lang="en-GB" sz="54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B0500E7-045C-4046-8768-9BF0CCA2AF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1864" y="1611313"/>
            <a:ext cx="8120260" cy="491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638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122EE-C7C2-4A3D-A569-C44CC64F2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Adjustments</a:t>
            </a:r>
            <a:endParaRPr lang="en-GB" sz="5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E43373-4271-4CB6-93BB-911B13753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Colour</a:t>
            </a:r>
            <a:r>
              <a:rPr lang="en-US" sz="2800" dirty="0"/>
              <a:t> contrast</a:t>
            </a:r>
          </a:p>
          <a:p>
            <a:r>
              <a:rPr lang="en-US" sz="2800" dirty="0"/>
              <a:t>Font size</a:t>
            </a:r>
          </a:p>
          <a:p>
            <a:r>
              <a:rPr lang="en-US" sz="2800" dirty="0"/>
              <a:t>Pause – next question button</a:t>
            </a:r>
          </a:p>
          <a:p>
            <a:r>
              <a:rPr lang="en-US" sz="2800" dirty="0"/>
              <a:t>Input </a:t>
            </a:r>
            <a:r>
              <a:rPr lang="en-US" sz="2800" dirty="0" err="1"/>
              <a:t>assistanc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68361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10738-3E95-46AF-AA6B-3699ADE73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Results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B1C0C-545B-406C-B5EC-BDBCDD0FD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pupils do not see their results immediately after completing the questions. </a:t>
            </a:r>
          </a:p>
          <a:p>
            <a:r>
              <a:rPr lang="en-US" sz="2800" dirty="0"/>
              <a:t>The school can download the results from 23</a:t>
            </a:r>
            <a:r>
              <a:rPr lang="en-US" sz="2800" baseline="30000" dirty="0"/>
              <a:t>rd</a:t>
            </a:r>
            <a:r>
              <a:rPr lang="en-US" sz="2800" dirty="0"/>
              <a:t> June. 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856625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379</TotalTime>
  <Words>317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KS2 Multiplication Check</vt:lpstr>
      <vt:lpstr>Why?</vt:lpstr>
      <vt:lpstr>Why?</vt:lpstr>
      <vt:lpstr>What?</vt:lpstr>
      <vt:lpstr>When?</vt:lpstr>
      <vt:lpstr>How do we prepare?</vt:lpstr>
      <vt:lpstr>Adjustments</vt:lpstr>
      <vt:lpstr>Adjustments</vt:lpstr>
      <vt:lpstr>Results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KS2 SATs</dc:title>
  <dc:creator>Wincle Primary Head</dc:creator>
  <cp:lastModifiedBy>Wincle Primary Head</cp:lastModifiedBy>
  <cp:revision>6</cp:revision>
  <dcterms:created xsi:type="dcterms:W3CDTF">2026-02-02T14:43:37Z</dcterms:created>
  <dcterms:modified xsi:type="dcterms:W3CDTF">2026-02-09T16:36:52Z</dcterms:modified>
</cp:coreProperties>
</file>