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258" r:id="rId6"/>
    <p:sldId id="259" r:id="rId7"/>
    <p:sldId id="256" r:id="rId8"/>
    <p:sldId id="298" r:id="rId9"/>
    <p:sldId id="289" r:id="rId10"/>
    <p:sldId id="279" r:id="rId11"/>
    <p:sldId id="292" r:id="rId12"/>
    <p:sldId id="294" r:id="rId13"/>
    <p:sldId id="297" r:id="rId14"/>
    <p:sldId id="284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6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AC937A-6ECE-44E1-BF52-C3C67E7495DD}" v="15" dt="2026-02-12T11:22:12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92" autoAdjust="0"/>
  </p:normalViewPr>
  <p:slideViewPr>
    <p:cSldViewPr snapToGrid="0" snapToObjects="1">
      <p:cViewPr varScale="1">
        <p:scale>
          <a:sx n="102" d="100"/>
          <a:sy n="102" d="100"/>
        </p:scale>
        <p:origin x="898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46E350-C24A-400F-8FC5-E536AC760B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A65D80-879A-42B0-9BD2-2EBD328413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DBBA7-AC64-41BB-902A-863E5FB79D6F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FBF1A9-F9BA-438B-BC2B-288271EAE5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A01012-C868-448B-B0AE-C4C9F33F52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4205D-0BF4-4D36-A1C5-68EB8FF61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043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76B57-FED3-4954-9DBF-CA40339355BB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D9D98-9621-40B6-AA79-18AF73E69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7703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D9D98-9621-40B6-AA79-18AF73E690C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28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D9D98-9621-40B6-AA79-18AF73E690C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809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D9D98-9621-40B6-AA79-18AF73E690C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37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D9D98-9621-40B6-AA79-18AF73E690C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264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D9D98-9621-40B6-AA79-18AF73E690C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124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D9D98-9621-40B6-AA79-18AF73E690C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721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350A1-B1F7-B34B-B98B-027DEDA67377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130E6-5CFD-D449-93AA-5A2AC7D8AF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0F7F86-8904-9DDA-8DD0-242E4FA5F42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xmlns="" val="ftr"/>
              </p:ext>
            </p:extLst>
          </p:nvPr>
        </p:nvSpPr>
        <p:spPr>
          <a:xfrm>
            <a:off x="4228275" y="4897120"/>
            <a:ext cx="730250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200">
                <a:solidFill>
                  <a:srgbClr val="003EC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achael.pickles2@cheshireeast.gov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togetherness.co.uk/mul/cheshire-east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www.cheshireeast.gov.uk/livewell/care-and-support-for-children/family-hubs/family-hubs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ooth.com/" TargetMode="External"/><Relationship Id="rId5" Type="http://schemas.openxmlformats.org/officeDocument/2006/relationships/hyperlink" Target="https://www.cheshireeast.gov.uk/livewell/local-offer-for-children-with-sen-and-disabilities/what-is-the-local-offer/send-local-offer-live-events.aspx" TargetMode="External"/><Relationship Id="rId4" Type="http://schemas.openxmlformats.org/officeDocument/2006/relationships/hyperlink" Target="https://www.cheshireeast.gov.uk/livewell/care-and-support-for-children/childrens-centres/transitions/school-transitions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2566"/>
            <a:ext cx="8087710" cy="2343806"/>
          </a:xfrm>
        </p:spPr>
        <p:txBody>
          <a:bodyPr>
            <a:noAutofit/>
          </a:bodyPr>
          <a:lstStyle/>
          <a:p>
            <a:br>
              <a:rPr lang="en-US" sz="250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GB" sz="2800" b="1" i="0" dirty="0">
                <a:solidFill>
                  <a:schemeClr val="bg1"/>
                </a:solidFill>
                <a:effectLst/>
                <a:latin typeface="+mn-lt"/>
              </a:rPr>
              <a:t>Supporting Your Child: </a:t>
            </a:r>
            <a:br>
              <a:rPr lang="en-GB" sz="2800" b="1" i="0" dirty="0">
                <a:solidFill>
                  <a:schemeClr val="bg1"/>
                </a:solidFill>
                <a:effectLst/>
                <a:latin typeface="+mn-lt"/>
              </a:rPr>
            </a:br>
            <a:r>
              <a:rPr lang="en-GB" sz="2800" b="1" i="0" dirty="0">
                <a:solidFill>
                  <a:schemeClr val="bg1"/>
                </a:solidFill>
                <a:effectLst/>
                <a:latin typeface="+mn-lt"/>
              </a:rPr>
              <a:t>Preparing for Secondary School Transition</a:t>
            </a:r>
            <a:br>
              <a:rPr lang="en-GB" sz="1800" b="1" i="0" dirty="0">
                <a:solidFill>
                  <a:schemeClr val="bg1"/>
                </a:solidFill>
                <a:effectLst/>
                <a:latin typeface="+mn-lt"/>
              </a:rPr>
            </a:br>
            <a:br>
              <a:rPr lang="en-US" sz="250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2000" dirty="0">
                <a:solidFill>
                  <a:schemeClr val="bg1"/>
                </a:solidFill>
                <a:latin typeface="Arial"/>
                <a:cs typeface="Arial"/>
              </a:rPr>
              <a:t>Transition Lead – Rachael Pickles</a:t>
            </a:r>
            <a:br>
              <a:rPr lang="en-US" sz="250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2000" dirty="0">
                <a:solidFill>
                  <a:schemeClr val="bg1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rachael.pickles2@cheshireeast.gov.uk</a:t>
            </a:r>
            <a:r>
              <a:rPr lang="en-US" sz="20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br>
              <a:rPr lang="en-US" sz="2500" dirty="0">
                <a:solidFill>
                  <a:schemeClr val="bg1"/>
                </a:solidFill>
                <a:latin typeface="Arial"/>
                <a:cs typeface="Arial"/>
              </a:rPr>
            </a:br>
            <a:endParaRPr lang="en-US" sz="250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10C2C-8442-1462-3ADF-9DF3FE0CC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96239"/>
            <a:ext cx="8229600" cy="857250"/>
          </a:xfrm>
        </p:spPr>
        <p:txBody>
          <a:bodyPr>
            <a:normAutofit/>
          </a:bodyPr>
          <a:lstStyle/>
          <a:p>
            <a:r>
              <a:rPr lang="en-GB" sz="2500" b="1" dirty="0"/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2664507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46437-BEDB-551B-D997-DF79EC73A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930" y="228600"/>
            <a:ext cx="8213270" cy="752061"/>
          </a:xfrm>
        </p:spPr>
        <p:txBody>
          <a:bodyPr>
            <a:normAutofit/>
          </a:bodyPr>
          <a:lstStyle/>
          <a:p>
            <a:pPr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</a:pPr>
            <a:r>
              <a:rPr lang="en-GB" sz="2400" b="1" i="0" dirty="0">
                <a:solidFill>
                  <a:srgbClr val="424242"/>
                </a:solidFill>
                <a:effectLst/>
                <a:latin typeface="+mn-lt"/>
              </a:rPr>
              <a:t>Welcome &amp; Introduction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2759D-F5C6-EADD-713E-8D434D1B391E}"/>
              </a:ext>
            </a:extLst>
          </p:cNvPr>
          <p:cNvSpPr txBox="1"/>
          <p:nvPr/>
        </p:nvSpPr>
        <p:spPr>
          <a:xfrm>
            <a:off x="718457" y="1061357"/>
            <a:ext cx="7437664" cy="3191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lnSpc>
                <a:spcPts val="1500"/>
              </a:lnSpc>
            </a:pPr>
            <a:r>
              <a:rPr lang="en-GB" sz="2000" b="1" u="sng" dirty="0"/>
              <a:t>Purpose of the session: 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 Why transition Matters 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 What to expect – the admissions process 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 Explain common challenges during transitions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 Share practical strategies for parents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 Specific Q&amp;A time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>
              <a:latin typeface="Segoe UI" panose="020B0502040204020203" pitchFamily="34" charset="0"/>
            </a:endParaRP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82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791" y="267041"/>
            <a:ext cx="8637814" cy="52251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GB" sz="11200" b="1" i="0" dirty="0">
                <a:solidFill>
                  <a:srgbClr val="424242"/>
                </a:solidFill>
                <a:effectLst/>
              </a:rPr>
              <a:t>What is Transition</a:t>
            </a:r>
          </a:p>
          <a:p>
            <a:pPr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endParaRPr lang="en-GB" sz="7200" b="1" dirty="0">
              <a:solidFill>
                <a:srgbClr val="424242"/>
              </a:solidFill>
            </a:endParaRPr>
          </a:p>
          <a:p>
            <a:pPr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GB" sz="8000" b="1" dirty="0">
                <a:solidFill>
                  <a:srgbClr val="424242"/>
                </a:solidFill>
              </a:rPr>
              <a:t>Transitions means a change from one thing to another</a:t>
            </a:r>
            <a:endParaRPr lang="en-GB" sz="8000" b="1" i="0" dirty="0">
              <a:solidFill>
                <a:srgbClr val="424242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62B384-0A83-ECB0-D938-F98BC317237A}"/>
              </a:ext>
            </a:extLst>
          </p:cNvPr>
          <p:cNvSpPr txBox="1"/>
          <p:nvPr/>
        </p:nvSpPr>
        <p:spPr>
          <a:xfrm>
            <a:off x="228218" y="1950928"/>
            <a:ext cx="7954009" cy="171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b="1" u="sng" dirty="0"/>
              <a:t>Types of Transition in schools: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b="1" dirty="0"/>
          </a:p>
          <a:p>
            <a:pPr marL="285750" indent="-285750" fontAlgn="t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en-GB" b="1" dirty="0"/>
              <a:t>Class to Class:</a:t>
            </a:r>
            <a:r>
              <a:rPr lang="en-GB" dirty="0"/>
              <a:t> New teacher, new peers, different routines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en-GB" b="1" dirty="0"/>
              <a:t>Key Stage to Key Stage:</a:t>
            </a:r>
            <a:r>
              <a:rPr lang="en-GB" dirty="0"/>
              <a:t> Increased independence, curriculum changes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en-GB" b="1" dirty="0"/>
              <a:t>Primary to Secondary:</a:t>
            </a:r>
            <a:r>
              <a:rPr lang="en-GB" dirty="0"/>
              <a:t> Larger setting, multiple teachers, more responsibility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558D1-AA32-CBED-0247-15F6A112E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6419"/>
            <a:ext cx="8229600" cy="388034"/>
          </a:xfrm>
        </p:spPr>
        <p:txBody>
          <a:bodyPr>
            <a:normAutofit fontScale="90000"/>
          </a:bodyPr>
          <a:lstStyle/>
          <a:p>
            <a:r>
              <a:rPr lang="en-GB" sz="2700" b="1" dirty="0">
                <a:solidFill>
                  <a:srgbClr val="424242"/>
                </a:solidFill>
              </a:rPr>
              <a:t>Why does is Matter?</a:t>
            </a:r>
            <a:br>
              <a:rPr lang="en-GB" sz="9600" b="1" dirty="0">
                <a:solidFill>
                  <a:srgbClr val="424242"/>
                </a:solidFill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E2C9D-67A4-1DD5-5E7E-06C21ECE1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4089"/>
            <a:ext cx="8229600" cy="2755322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424242"/>
                </a:solidFill>
              </a:rPr>
              <a:t>Transition can be exciting but also challenging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424242"/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424242"/>
                </a:solidFill>
              </a:rPr>
              <a:t>Changes in environment, expectations and routines can cause apprehension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424242"/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424242"/>
                </a:solidFill>
              </a:rPr>
              <a:t>Children with additional needs or SEND may need extra support to manage change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424242"/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424242"/>
                </a:solidFill>
              </a:rPr>
              <a:t>A smooth transition can improve confidence, wellbeing, and academic success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0319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4C495-6C38-7F4E-D672-26F541BFD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84"/>
            <a:ext cx="8229600" cy="609030"/>
          </a:xfrm>
        </p:spPr>
        <p:txBody>
          <a:bodyPr>
            <a:normAutofit/>
          </a:bodyPr>
          <a:lstStyle/>
          <a:p>
            <a:pPr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</a:pPr>
            <a:r>
              <a:rPr lang="en-GB" sz="2400" b="1" dirty="0"/>
              <a:t>The Transition Process to Secondary School</a:t>
            </a:r>
            <a:endParaRPr lang="en-GB" sz="2400" b="1" i="0" dirty="0">
              <a:solidFill>
                <a:srgbClr val="424242"/>
              </a:solidFill>
              <a:effectLst/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89317-FCDD-60CC-1C9E-2C6C54DDE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653" y="557420"/>
            <a:ext cx="8896704" cy="3745159"/>
          </a:xfrm>
        </p:spPr>
        <p:txBody>
          <a:bodyPr>
            <a:norm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800" b="0" i="0" dirty="0">
              <a:solidFill>
                <a:srgbClr val="424242"/>
              </a:solidFill>
              <a:effectLst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424242"/>
                </a:solidFill>
                <a:effectLst/>
              </a:rPr>
              <a:t>Start planning as early as possible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424242"/>
              </a:solidFill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424242"/>
                </a:solidFill>
                <a:effectLst/>
              </a:rPr>
              <a:t>Begin more formal discussions in </a:t>
            </a:r>
            <a:r>
              <a:rPr lang="en-GB" sz="1800" i="0" dirty="0">
                <a:solidFill>
                  <a:srgbClr val="424242"/>
                </a:solidFill>
                <a:effectLst/>
              </a:rPr>
              <a:t>Year 5 and Year 6 </a:t>
            </a:r>
          </a:p>
          <a:p>
            <a:pPr marL="0" indent="0" algn="l">
              <a:spcBef>
                <a:spcPts val="300"/>
              </a:spcBef>
              <a:spcAft>
                <a:spcPts val="300"/>
              </a:spcAft>
              <a:buNone/>
            </a:pPr>
            <a:endParaRPr lang="en-GB" sz="1800" b="0" i="0" dirty="0">
              <a:solidFill>
                <a:srgbClr val="424242"/>
              </a:solidFill>
              <a:effectLst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424242"/>
                </a:solidFill>
                <a:effectLst/>
              </a:rPr>
              <a:t>Early visits and conversations with potential next settings can help reduce anxiety – </a:t>
            </a:r>
            <a:r>
              <a:rPr lang="en-GB" sz="1800">
                <a:solidFill>
                  <a:srgbClr val="424242"/>
                </a:solidFill>
              </a:rPr>
              <a:t>there are </a:t>
            </a:r>
            <a:r>
              <a:rPr lang="en-GB" sz="1800" dirty="0">
                <a:solidFill>
                  <a:srgbClr val="424242"/>
                </a:solidFill>
              </a:rPr>
              <a:t>no age restrictions </a:t>
            </a:r>
            <a:r>
              <a:rPr lang="en-GB" sz="1800">
                <a:solidFill>
                  <a:srgbClr val="424242"/>
                </a:solidFill>
              </a:rPr>
              <a:t>for attending open days.</a:t>
            </a:r>
            <a:endParaRPr lang="en-GB" sz="1800" b="0" i="0" dirty="0">
              <a:solidFill>
                <a:srgbClr val="424242"/>
              </a:solidFill>
              <a:effectLst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424242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424242"/>
                </a:solidFill>
              </a:rPr>
              <a:t>If your child has an EHCP then the Annual Review in Year 5 is key to planning, ideally held in the spring term – this should be a starting point for transition planning and exploring options. Invite potential next settings in the Yr5/6 EHCP review. </a:t>
            </a:r>
            <a:r>
              <a:rPr lang="en-GB" sz="1800" b="0" i="0" dirty="0">
                <a:solidFill>
                  <a:srgbClr val="424242"/>
                </a:solidFill>
                <a:effectLst/>
              </a:rPr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91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4F887-B745-5264-5411-27EDA58D9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136" y="808383"/>
            <a:ext cx="8229600" cy="3437796"/>
          </a:xfrm>
        </p:spPr>
        <p:txBody>
          <a:bodyPr>
            <a:norm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800" b="0" i="0" dirty="0">
              <a:solidFill>
                <a:srgbClr val="424242"/>
              </a:solidFill>
              <a:effectLst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424242"/>
                </a:solidFill>
                <a:effectLst/>
              </a:rPr>
              <a:t>General Admission</a:t>
            </a:r>
            <a:r>
              <a:rPr lang="en-GB" sz="1800" dirty="0">
                <a:solidFill>
                  <a:srgbClr val="424242"/>
                </a:solidFill>
              </a:rPr>
              <a:t>s for school places open via the parent portal in September of Year 6 and closes in October – secondary school place offers are made in March. Allocations are based on school set criteria. 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424242"/>
              </a:solidFill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424242"/>
                </a:solidFill>
                <a:effectLst/>
              </a:rPr>
              <a:t>For thos</a:t>
            </a:r>
            <a:r>
              <a:rPr lang="en-GB" sz="1800" dirty="0">
                <a:solidFill>
                  <a:srgbClr val="424242"/>
                </a:solidFill>
              </a:rPr>
              <a:t>e children with an EHCP the SEND team will support with the transition process and families will be contacted by the SEND team directly at the end of Yr 5/beginning of Yr 6. You do not need to register via the general admissions parent portal. The deadline for naming secondary transitions for EHCPs is February 15</a:t>
            </a:r>
            <a:r>
              <a:rPr lang="en-GB" sz="1800" baseline="30000" dirty="0">
                <a:solidFill>
                  <a:srgbClr val="424242"/>
                </a:solidFill>
              </a:rPr>
              <a:t>th </a:t>
            </a:r>
            <a:r>
              <a:rPr lang="en-GB" sz="1800" dirty="0">
                <a:solidFill>
                  <a:srgbClr val="424242"/>
                </a:solidFill>
              </a:rPr>
              <a:t>  </a:t>
            </a:r>
            <a:endParaRPr lang="en-GB" sz="1800" b="0" i="0" dirty="0">
              <a:solidFill>
                <a:srgbClr val="424242"/>
              </a:solidFill>
              <a:effectLst/>
            </a:endParaRPr>
          </a:p>
          <a:p>
            <a:pPr algn="just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778567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F219D-E679-27A8-95AB-1F34C1D2F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61925"/>
            <a:ext cx="8229600" cy="585957"/>
          </a:xfrm>
        </p:spPr>
        <p:txBody>
          <a:bodyPr>
            <a:normAutofit fontScale="90000"/>
          </a:bodyPr>
          <a:lstStyle/>
          <a:p>
            <a:br>
              <a:rPr lang="en-GB" b="1" dirty="0">
                <a:latin typeface="Segoe UI" panose="020B0502040204020203" pitchFamily="34" charset="0"/>
              </a:rPr>
            </a:b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D2A07-FA6D-9B86-BE1D-D45A1B80A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27" y="504381"/>
            <a:ext cx="8229600" cy="1705420"/>
          </a:xfrm>
        </p:spPr>
        <p:txBody>
          <a:bodyPr/>
          <a:lstStyle/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sz="1800" b="1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D9259C-53DE-23F0-3678-E62BDA47EA22}"/>
              </a:ext>
            </a:extLst>
          </p:cNvPr>
          <p:cNvSpPr txBox="1"/>
          <p:nvPr/>
        </p:nvSpPr>
        <p:spPr>
          <a:xfrm>
            <a:off x="554181" y="1291628"/>
            <a:ext cx="8146473" cy="2421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Anxiety about change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School being bigger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Friendship – new and old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Managing new routines and expectations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Academic adjustments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Homework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A4FABB-8E2D-A045-CE17-E3048A694825}"/>
              </a:ext>
            </a:extLst>
          </p:cNvPr>
          <p:cNvSpPr txBox="1"/>
          <p:nvPr/>
        </p:nvSpPr>
        <p:spPr>
          <a:xfrm>
            <a:off x="505691" y="273548"/>
            <a:ext cx="78278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+mn-lt"/>
              </a:rPr>
              <a:t>Common Worries and Challenges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77200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34CC2-BE05-58D4-FC04-C49843FA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700" b="1" dirty="0">
                <a:latin typeface="+mn-lt"/>
              </a:rPr>
              <a:t>Strategies for Parents</a:t>
            </a:r>
            <a:br>
              <a:rPr lang="en-GB" b="1" dirty="0">
                <a:latin typeface="Segoe UI" panose="020B0502040204020203" pitchFamily="34" charset="0"/>
              </a:rPr>
            </a:b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795F03-8D6D-A922-D81A-77924F4C4CB0}"/>
              </a:ext>
            </a:extLst>
          </p:cNvPr>
          <p:cNvSpPr txBox="1"/>
          <p:nvPr/>
        </p:nvSpPr>
        <p:spPr>
          <a:xfrm>
            <a:off x="311727" y="637310"/>
            <a:ext cx="8465128" cy="4153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b="1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Communication:</a:t>
            </a:r>
            <a:r>
              <a:rPr lang="en-GB" dirty="0"/>
              <a:t> Talk positively about change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Routine:</a:t>
            </a:r>
            <a:r>
              <a:rPr lang="en-GB" dirty="0"/>
              <a:t> Keep home routines consistent. Start to plan the new routine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Preparation:</a:t>
            </a:r>
            <a:r>
              <a:rPr lang="en-GB" dirty="0"/>
              <a:t> Welcome letters, photos/maps and visiting new classrooms/schools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Independence:</a:t>
            </a:r>
            <a:r>
              <a:rPr lang="en-GB" dirty="0"/>
              <a:t> Encourage small responsibilities at home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Social Skills and Confidence: </a:t>
            </a:r>
            <a:r>
              <a:rPr lang="en-GB" dirty="0"/>
              <a:t>Arrange playdates or meet-ups with peers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b="1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b="1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Emotional Support:</a:t>
            </a:r>
            <a:r>
              <a:rPr lang="en-GB" dirty="0"/>
              <a:t> Ask open questions when talking about emotions and start to use calming techniques at home 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3068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C7673-BA8F-9DC1-038D-1DC799FAC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27" y="1962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GB" sz="2700" b="1" dirty="0">
                <a:latin typeface="+mn-lt"/>
              </a:rPr>
              <a:t>Resources for Parents</a:t>
            </a:r>
            <a:br>
              <a:rPr lang="en-GB" b="1" dirty="0">
                <a:latin typeface="Segoe UI" panose="020B0502040204020203" pitchFamily="34" charset="0"/>
              </a:rPr>
            </a:b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EC249E-15E2-43F4-F35F-0C85E27A24FA}"/>
              </a:ext>
            </a:extLst>
          </p:cNvPr>
          <p:cNvSpPr txBox="1"/>
          <p:nvPr/>
        </p:nvSpPr>
        <p:spPr>
          <a:xfrm>
            <a:off x="426027" y="385901"/>
            <a:ext cx="8167255" cy="5114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School websites – specific information about their provision</a:t>
            </a:r>
          </a:p>
          <a:p>
            <a:pPr fontAlgn="t">
              <a:lnSpc>
                <a:spcPts val="1500"/>
              </a:lnSpc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Live Well – </a:t>
            </a:r>
            <a:r>
              <a:rPr lang="en-GB" dirty="0">
                <a:hlinkClick r:id="rId2"/>
              </a:rPr>
              <a:t>Family Hubs </a:t>
            </a:r>
            <a:r>
              <a:rPr lang="en-GB" dirty="0"/>
              <a:t>for our local offer support.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 fontAlgn="t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en-GB" dirty="0">
                <a:hlinkClick r:id="rId3"/>
              </a:rPr>
              <a:t>Togetherness – </a:t>
            </a:r>
            <a:r>
              <a:rPr lang="en-GB" dirty="0" err="1">
                <a:hlinkClick r:id="rId3"/>
              </a:rPr>
              <a:t>Sollihull</a:t>
            </a:r>
            <a:r>
              <a:rPr lang="en-GB" dirty="0">
                <a:hlinkClick r:id="rId3"/>
              </a:rPr>
              <a:t> Approach </a:t>
            </a:r>
            <a:r>
              <a:rPr lang="en-GB" dirty="0"/>
              <a:t>free online learning for parents 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Live well </a:t>
            </a:r>
            <a:r>
              <a:rPr lang="en-GB" dirty="0">
                <a:hlinkClick r:id="rId4"/>
              </a:rPr>
              <a:t>School transitions</a:t>
            </a:r>
            <a:r>
              <a:rPr lang="en-GB" dirty="0"/>
              <a:t> – support for parents and professional transition guides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fontAlgn="t">
              <a:lnSpc>
                <a:spcPts val="1500"/>
              </a:lnSpc>
            </a:pPr>
            <a:r>
              <a:rPr lang="en-GB" dirty="0"/>
              <a:t>                                                                             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/>
              <a:t>Local authority SEND support – EP drop in </a:t>
            </a:r>
          </a:p>
          <a:p>
            <a:pPr lvl="7" fontAlgn="t">
              <a:lnSpc>
                <a:spcPts val="1500"/>
              </a:lnSpc>
            </a:pPr>
            <a:r>
              <a:rPr lang="en-GB" dirty="0">
                <a:hlinkClick r:id="rId5"/>
              </a:rPr>
              <a:t>SEND Local Offer</a:t>
            </a:r>
            <a:endParaRPr lang="en-GB" dirty="0"/>
          </a:p>
          <a:p>
            <a:pPr lvl="7" fontAlgn="t">
              <a:lnSpc>
                <a:spcPts val="1500"/>
              </a:lnSpc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en-GB" dirty="0">
                <a:hlinkClick r:id="rId6"/>
              </a:rPr>
              <a:t>Kooth</a:t>
            </a:r>
            <a:r>
              <a:rPr lang="en-GB" dirty="0"/>
              <a:t> – online, anonymous counselling service. 10-25 </a:t>
            </a:r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37BEB826-1F89-FA7F-EDBD-05271826C0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62925" y="1870365"/>
            <a:ext cx="3541463" cy="1530048"/>
          </a:xfrm>
          <a:prstGeom prst="rect">
            <a:avLst/>
          </a:prstGeom>
        </p:spPr>
      </p:pic>
      <p:pic>
        <p:nvPicPr>
          <p:cNvPr id="9" name="Content Placeholder 3">
            <a:extLst>
              <a:ext uri="{FF2B5EF4-FFF2-40B4-BE49-F238E27FC236}">
                <a16:creationId xmlns:a16="http://schemas.microsoft.com/office/drawing/2014/main" id="{5196E7A0-5D10-B4A3-79E4-1748CDB37D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5610344" y="1827502"/>
            <a:ext cx="1312815" cy="161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917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status xmlns="396db9f2-2f6b-426c-809c-26c07e5bec1d">Published</Document_x0020_status>
    <Review_x0020_due xmlns="396db9f2-2f6b-426c-809c-26c07e5bec1d">2022-01-01T00:00:00+00:00</Review_x0020_due>
    <k797792a02f348a0a2fdd0694f58a2ca xmlns="396db9f2-2f6b-426c-809c-26c07e5bec1d" xsi:nil="true"/>
    <Date_x0020_last_x0020_reviewed xmlns="396db9f2-2f6b-426c-809c-26c07e5bec1d" xsi:nil="true"/>
    <a572fd3f153d402eb1586dd930130fc9 xmlns="396db9f2-2f6b-426c-809c-26c07e5bec1d">
      <Terms xmlns="http://schemas.microsoft.com/office/infopath/2007/PartnerControls"/>
    </a572fd3f153d402eb1586dd930130fc9>
    <IconOverlay xmlns="http://schemas.microsoft.com/sharepoint/v4" xsi:nil="true"/>
    <Document_x0020_type xmlns="cefbd838-3f65-48a2-b04b-fa0c3df804fb">Together for Children and Young People Resources</Document_x0020_type>
    <Document_x0020_owner xmlns="396db9f2-2f6b-426c-809c-26c07e5bec1d">
      <UserInfo>
        <DisplayName>CONWAY, Lauren</DisplayName>
        <AccountId>8</AccountId>
        <AccountType/>
      </UserInfo>
    </Document_x0020_owner>
    <TaxCatchAll xmlns="c5b770e4-c989-499a-87c2-02fe3b16172a"/>
    <Notes1 xmlns="396db9f2-2f6b-426c-809c-26c07e5bec1d" xsi:nil="true"/>
    <Topic_x0020_category xmlns="396db9f2-2f6b-426c-809c-26c07e5bec1d" xsi:nil="true"/>
    <Date_x0020_effective_x0020_from xmlns="396db9f2-2f6b-426c-809c-26c07e5bec1d">2021-01-01T00:00:00+00:00</Date_x0020_effective_x0020_from>
    <Audience xmlns="cefbd838-3f65-48a2-b04b-fa0c3df804fb">All Children and Families services</Audience>
  </documentManagement>
</p:properties>
</file>

<file path=customXml/item3.xml><?xml version="1.0" encoding="utf-8"?>
<sisl xmlns:xsd="http://www.w3.org/2001/XMLSchema" xmlns:xsi="http://www.w3.org/2001/XMLSchema-instance" xmlns="http://www.boldonjames.com/2008/01/sie/internal/label" sislVersion="0" policy="6ceae14b-024b-4bff-9be8-3287753ee694" origin="userSelected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F document" ma:contentTypeID="0x010100FEBD6F374938D24CB5D8AC4B3ACF128A13007DD6DB4A5DF3E44FA9B5379769C63F40" ma:contentTypeVersion="17" ma:contentTypeDescription="" ma:contentTypeScope="" ma:versionID="87af7aa81be130515fc9a139117a234f">
  <xsd:schema xmlns:xsd="http://www.w3.org/2001/XMLSchema" xmlns:xs="http://www.w3.org/2001/XMLSchema" xmlns:p="http://schemas.microsoft.com/office/2006/metadata/properties" xmlns:ns2="cefbd838-3f65-48a2-b04b-fa0c3df804fb" xmlns:ns3="396db9f2-2f6b-426c-809c-26c07e5bec1d" xmlns:ns4="c5b770e4-c989-499a-87c2-02fe3b16172a" xmlns:ns5="http://schemas.microsoft.com/sharepoint/v4" targetNamespace="http://schemas.microsoft.com/office/2006/metadata/properties" ma:root="true" ma:fieldsID="9fa4c66306937d9e0e31c5cbad38840e" ns2:_="" ns3:_="" ns4:_="" ns5:_="">
    <xsd:import namespace="cefbd838-3f65-48a2-b04b-fa0c3df804fb"/>
    <xsd:import namespace="396db9f2-2f6b-426c-809c-26c07e5bec1d"/>
    <xsd:import namespace="c5b770e4-c989-499a-87c2-02fe3b16172a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ocument_x0020_type"/>
                <xsd:element ref="ns2:Audience"/>
                <xsd:element ref="ns3:Document_x0020_owner"/>
                <xsd:element ref="ns3:Date_x0020_effective_x0020_from" minOccurs="0"/>
                <xsd:element ref="ns3:Date_x0020_last_x0020_reviewed" minOccurs="0"/>
                <xsd:element ref="ns3:Review_x0020_due"/>
                <xsd:element ref="ns3:Document_x0020_status"/>
                <xsd:element ref="ns3:Notes1" minOccurs="0"/>
                <xsd:element ref="ns3:Topic_x0020_category" minOccurs="0"/>
                <xsd:element ref="ns4:TaxCatchAll" minOccurs="0"/>
                <xsd:element ref="ns4:TaxCatchAllLabel" minOccurs="0"/>
                <xsd:element ref="ns3:k797792a02f348a0a2fdd0694f58a2ca" minOccurs="0"/>
                <xsd:element ref="ns3:a572fd3f153d402eb1586dd930130fc9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bd838-3f65-48a2-b04b-fa0c3df804fb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2" ma:displayName="Document type" ma:format="Dropdown" ma:internalName="Document_x0020_type">
      <xsd:simpleType>
        <xsd:restriction base="dms:Choice">
          <xsd:enumeration value="One Minute Guide"/>
          <xsd:enumeration value="P&amp;P briefing"/>
          <xsd:enumeration value="Policy or Procedure"/>
          <xsd:enumeration value="Practice guidance"/>
          <xsd:enumeration value="Plan, Strategy or framework"/>
          <xsd:enumeration value="Template"/>
          <xsd:enumeration value="Together for Children and Young People Resources"/>
          <xsd:enumeration value="Other"/>
        </xsd:restriction>
      </xsd:simpleType>
    </xsd:element>
    <xsd:element name="Audience" ma:index="3" ma:displayName="Audience" ma:description="Who is the document for?" ma:format="Dropdown" ma:internalName="Audience">
      <xsd:simpleType>
        <xsd:restriction base="dms:Choice">
          <xsd:enumeration value="All Children and Families services"/>
          <xsd:enumeration value="CSC -  All CSC Teams"/>
          <xsd:enumeration value="CSC - Adoption"/>
          <xsd:enumeration value="CSC - Cared For Children and Care Leavers Team"/>
          <xsd:enumeration value="CSC - Children in Need"/>
          <xsd:enumeration value="CSC - Children with Disabilities"/>
          <xsd:enumeration value="CSC - Fostering"/>
          <xsd:enumeration value="CSC - Legal"/>
          <xsd:enumeration value="Education"/>
          <xsd:enumeration value="Prevention and Early Help Service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db9f2-2f6b-426c-809c-26c07e5bec1d" elementFormDefault="qualified">
    <xsd:import namespace="http://schemas.microsoft.com/office/2006/documentManagement/types"/>
    <xsd:import namespace="http://schemas.microsoft.com/office/infopath/2007/PartnerControls"/>
    <xsd:element name="Document_x0020_owner" ma:index="4" ma:displayName="Document owner" ma:description="Person responsible for maintaining the document (not necessarily the editor)." ma:list="UserInfo" ma:SharePointGroup="0" ma:internalName="Docum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effective_x0020_from" ma:index="5" nillable="true" ma:displayName="Date effective from" ma:format="DateOnly" ma:internalName="Date_x0020_effective_x0020_from" ma:readOnly="false">
      <xsd:simpleType>
        <xsd:restriction base="dms:DateTime"/>
      </xsd:simpleType>
    </xsd:element>
    <xsd:element name="Date_x0020_last_x0020_reviewed" ma:index="6" nillable="true" ma:displayName="Date last reviewed" ma:description="Date document was last checked and verified by content owner." ma:format="DateOnly" ma:internalName="Date_x0020_last_x0020_reviewed" ma:readOnly="false">
      <xsd:simpleType>
        <xsd:restriction base="dms:DateTime"/>
      </xsd:simpleType>
    </xsd:element>
    <xsd:element name="Review_x0020_due" ma:index="7" ma:displayName="Review due" ma:description="Normally 12 months since last reviewed." ma:format="DateOnly" ma:internalName="Review_x0020_due" ma:readOnly="false">
      <xsd:simpleType>
        <xsd:restriction base="dms:DateTime"/>
      </xsd:simpleType>
    </xsd:element>
    <xsd:element name="Document_x0020_status" ma:index="8" ma:displayName="Document status" ma:default="Published" ma:format="Dropdown" ma:internalName="Document_x0020_status">
      <xsd:simpleType>
        <xsd:restriction base="dms:Choice">
          <xsd:enumeration value="Draft"/>
          <xsd:enumeration value="Published"/>
          <xsd:enumeration value="Under review"/>
        </xsd:restriction>
      </xsd:simpleType>
    </xsd:element>
    <xsd:element name="Notes1" ma:index="9" nillable="true" ma:displayName="Notes" ma:internalName="Notes1">
      <xsd:simpleType>
        <xsd:restriction base="dms:Note">
          <xsd:maxLength value="255"/>
        </xsd:restriction>
      </xsd:simpleType>
    </xsd:element>
    <xsd:element name="Topic_x0020_category" ma:index="11" nillable="true" ma:displayName="Topic category" ma:description="Select the topic category which mirrors the primary location of the content on the content site." ma:format="Dropdown" ma:hidden="true" ma:internalName="Topic_x0020_category" ma:readOnly="false">
      <xsd:simpleType>
        <xsd:restriction base="dms:Choice">
          <xsd:enumeration value="Buildings and facilities"/>
          <xsd:enumeration value="Communication and customers"/>
          <xsd:enumeration value="Data protection and security"/>
          <xsd:enumeration value="Finance and procurement"/>
          <xsd:enumeration value="HR, pay and employment"/>
          <xsd:enumeration value="IT, computers and telephones"/>
          <xsd:enumeration value="Performance and planning"/>
          <xsd:enumeration value="Project working"/>
          <xsd:enumeration value="Children and Families"/>
          <xsd:enumeration value="About"/>
        </xsd:restriction>
      </xsd:simpleType>
    </xsd:element>
    <xsd:element name="k797792a02f348a0a2fdd0694f58a2ca" ma:index="14" nillable="true" ma:displayName="Sub-topic_0" ma:hidden="true" ma:internalName="k797792a02f348a0a2fdd0694f58a2ca" ma:readOnly="false">
      <xsd:simpleType>
        <xsd:restriction base="dms:Note"/>
      </xsd:simpleType>
    </xsd:element>
    <xsd:element name="a572fd3f153d402eb1586dd930130fc9" ma:index="15" nillable="true" ma:taxonomy="true" ma:internalName="a572fd3f153d402eb1586dd930130fc9" ma:taxonomyFieldName="Sub_x002d_topic" ma:displayName="Sub-topic" ma:readOnly="false" ma:default="" ma:fieldId="{a572fd3f-153d-402e-b158-6dd930130fc9}" ma:taxonomyMulti="true" ma:sspId="ad39e3ef-48d9-4c48-96c1-d88b3f132b2b" ma:termSetId="2779a665-d311-4430-a1f8-61bd8deae96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b770e4-c989-499a-87c2-02fe3b16172a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54c80e6-76b3-4cba-a7a3-68a19fcc24f9}" ma:internalName="TaxCatchAll" ma:readOnly="false" ma:showField="CatchAllData" ma:web="396db9f2-2f6b-426c-809c-26c07e5bec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a54c80e6-76b3-4cba-a7a3-68a19fcc24f9}" ma:internalName="TaxCatchAllLabel" ma:readOnly="true" ma:showField="CatchAllDataLabel" ma:web="396db9f2-2f6b-426c-809c-26c07e5bec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2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B71D6E-1DB7-4BAD-AFEC-15011A1AAE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F38226-D38C-41EE-B63E-98F743648E04}">
  <ds:schemaRefs>
    <ds:schemaRef ds:uri="http://purl.org/dc/terms/"/>
    <ds:schemaRef ds:uri="http://schemas.microsoft.com/sharepoint/v4"/>
    <ds:schemaRef ds:uri="http://schemas.microsoft.com/office/infopath/2007/PartnerControls"/>
    <ds:schemaRef ds:uri="c5b770e4-c989-499a-87c2-02fe3b16172a"/>
    <ds:schemaRef ds:uri="cefbd838-3f65-48a2-b04b-fa0c3df804fb"/>
    <ds:schemaRef ds:uri="http://schemas.openxmlformats.org/package/2006/metadata/core-properties"/>
    <ds:schemaRef ds:uri="http://schemas.microsoft.com/office/2006/documentManagement/types"/>
    <ds:schemaRef ds:uri="396db9f2-2f6b-426c-809c-26c07e5bec1d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1576B6-AF3B-49F8-997B-63F483AF13B1}">
  <ds:schemaRefs>
    <ds:schemaRef ds:uri="http://www.w3.org/2001/XMLSchema"/>
    <ds:schemaRef ds:uri="http://www.boldonjames.com/2008/01/sie/internal/label"/>
  </ds:schemaRefs>
</ds:datastoreItem>
</file>

<file path=customXml/itemProps4.xml><?xml version="1.0" encoding="utf-8"?>
<ds:datastoreItem xmlns:ds="http://schemas.openxmlformats.org/officeDocument/2006/customXml" ds:itemID="{8CCC56B7-2EB2-42EA-8718-02307DCF9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fbd838-3f65-48a2-b04b-fa0c3df804fb"/>
    <ds:schemaRef ds:uri="396db9f2-2f6b-426c-809c-26c07e5bec1d"/>
    <ds:schemaRef ds:uri="c5b770e4-c989-499a-87c2-02fe3b16172a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2028</TotalTime>
  <Words>533</Words>
  <Application>Microsoft Office PowerPoint</Application>
  <PresentationFormat>On-screen Show (16:9)</PresentationFormat>
  <Paragraphs>110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Segoe UI</vt:lpstr>
      <vt:lpstr>Wingdings</vt:lpstr>
      <vt:lpstr>Office Theme</vt:lpstr>
      <vt:lpstr> Supporting Your Child:  Preparing for Secondary School Transition  Transition Lead – Rachael Pickles rachael.pickles2@cheshireeast.gov.uk  </vt:lpstr>
      <vt:lpstr>Welcome &amp; Introduction</vt:lpstr>
      <vt:lpstr>PowerPoint Presentation</vt:lpstr>
      <vt:lpstr>Why does is Matter? </vt:lpstr>
      <vt:lpstr>The Transition Process to Secondary School</vt:lpstr>
      <vt:lpstr>PowerPoint Presentation</vt:lpstr>
      <vt:lpstr> </vt:lpstr>
      <vt:lpstr>Strategies for Parents </vt:lpstr>
      <vt:lpstr>Resources for Parents </vt:lpstr>
      <vt:lpstr>Questions? </vt:lpstr>
    </vt:vector>
  </TitlesOfParts>
  <Company>Cheshire West &amp; 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Together for Children and Young People Presentation Template</dc:title>
  <dc:creator>Chris Hughes</dc:creator>
  <cp:lastModifiedBy>Wincle Primary Head</cp:lastModifiedBy>
  <cp:revision>53</cp:revision>
  <dcterms:created xsi:type="dcterms:W3CDTF">2020-10-21T11:25:38Z</dcterms:created>
  <dcterms:modified xsi:type="dcterms:W3CDTF">2026-02-27T11:04:26Z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b0514429-ca2d-4141-a2b2-079ead971595</vt:lpwstr>
  </property>
  <property fmtid="{D5CDD505-2E9C-101B-9397-08002B2CF9AE}" pid="3" name="bjDocumentSecurityLabel">
    <vt:lpwstr>This item has no classification</vt:lpwstr>
  </property>
  <property fmtid="{D5CDD505-2E9C-101B-9397-08002B2CF9AE}" pid="4" name="bjSaver">
    <vt:lpwstr>oBm1F71Vji/t8/CybNRTzCzsWMgiTPfc</vt:lpwstr>
  </property>
  <property fmtid="{D5CDD505-2E9C-101B-9397-08002B2CF9AE}" pid="5" name="ContentTypeId">
    <vt:lpwstr>0x010100FEBD6F374938D24CB5D8AC4B3ACF128A13007DD6DB4A5DF3E44FA9B5379769C63F40</vt:lpwstr>
  </property>
  <property fmtid="{D5CDD505-2E9C-101B-9397-08002B2CF9AE}" pid="6" name="Sub-topic">
    <vt:lpwstr/>
  </property>
  <property fmtid="{D5CDD505-2E9C-101B-9397-08002B2CF9AE}" pid="7" name="MSIP_Label_ef975da0-2206-4296-8b08-8eab8a965a3b_Enabled">
    <vt:lpwstr>true</vt:lpwstr>
  </property>
  <property fmtid="{D5CDD505-2E9C-101B-9397-08002B2CF9AE}" pid="8" name="MSIP_Label_ef975da0-2206-4296-8b08-8eab8a965a3b_SetDate">
    <vt:lpwstr>2025-02-25T13:49:30Z</vt:lpwstr>
  </property>
  <property fmtid="{D5CDD505-2E9C-101B-9397-08002B2CF9AE}" pid="9" name="MSIP_Label_ef975da0-2206-4296-8b08-8eab8a965a3b_Method">
    <vt:lpwstr>Privileged</vt:lpwstr>
  </property>
  <property fmtid="{D5CDD505-2E9C-101B-9397-08002B2CF9AE}" pid="10" name="MSIP_Label_ef975da0-2206-4296-8b08-8eab8a965a3b_Name">
    <vt:lpwstr>CE-OFFICIAL</vt:lpwstr>
  </property>
  <property fmtid="{D5CDD505-2E9C-101B-9397-08002B2CF9AE}" pid="11" name="MSIP_Label_ef975da0-2206-4296-8b08-8eab8a965a3b_SiteId">
    <vt:lpwstr>cdb92d10-23cb-4ac1-a9b3-34f4faaa2851</vt:lpwstr>
  </property>
  <property fmtid="{D5CDD505-2E9C-101B-9397-08002B2CF9AE}" pid="12" name="MSIP_Label_ef975da0-2206-4296-8b08-8eab8a965a3b_ActionId">
    <vt:lpwstr>3675b9b4-7863-457a-9465-b80f665ce036</vt:lpwstr>
  </property>
  <property fmtid="{D5CDD505-2E9C-101B-9397-08002B2CF9AE}" pid="13" name="MSIP_Label_ef975da0-2206-4296-8b08-8eab8a965a3b_ContentBits">
    <vt:lpwstr>2</vt:lpwstr>
  </property>
  <property fmtid="{D5CDD505-2E9C-101B-9397-08002B2CF9AE}" pid="14" name="ClassificationContentMarkingFooterLocations">
    <vt:lpwstr>Office Theme:8</vt:lpwstr>
  </property>
  <property fmtid="{D5CDD505-2E9C-101B-9397-08002B2CF9AE}" pid="15" name="ClassificationContentMarkingFooterText">
    <vt:lpwstr>OFFICIAL</vt:lpwstr>
  </property>
  <property fmtid="{D5CDD505-2E9C-101B-9397-08002B2CF9AE}" pid="16" name="MSIP_Label_defa4170-0d19-0005-0004-bc88714345d2_Enabled">
    <vt:lpwstr>true</vt:lpwstr>
  </property>
  <property fmtid="{D5CDD505-2E9C-101B-9397-08002B2CF9AE}" pid="17" name="MSIP_Label_defa4170-0d19-0005-0004-bc88714345d2_SetDate">
    <vt:lpwstr>2025-02-25T17:21:49Z</vt:lpwstr>
  </property>
  <property fmtid="{D5CDD505-2E9C-101B-9397-08002B2CF9AE}" pid="18" name="MSIP_Label_defa4170-0d19-0005-0004-bc88714345d2_Method">
    <vt:lpwstr>Standard</vt:lpwstr>
  </property>
  <property fmtid="{D5CDD505-2E9C-101B-9397-08002B2CF9AE}" pid="19" name="MSIP_Label_defa4170-0d19-0005-0004-bc88714345d2_Name">
    <vt:lpwstr>defa4170-0d19-0005-0004-bc88714345d2</vt:lpwstr>
  </property>
  <property fmtid="{D5CDD505-2E9C-101B-9397-08002B2CF9AE}" pid="20" name="MSIP_Label_defa4170-0d19-0005-0004-bc88714345d2_SiteId">
    <vt:lpwstr>fa308aa5-7f36-475e-8c69-a40290198ca6</vt:lpwstr>
  </property>
  <property fmtid="{D5CDD505-2E9C-101B-9397-08002B2CF9AE}" pid="21" name="MSIP_Label_defa4170-0d19-0005-0004-bc88714345d2_ActionId">
    <vt:lpwstr>f4278fd0-b0d5-40d0-ba43-7df17f2346cf</vt:lpwstr>
  </property>
  <property fmtid="{D5CDD505-2E9C-101B-9397-08002B2CF9AE}" pid="22" name="MSIP_Label_defa4170-0d19-0005-0004-bc88714345d2_ContentBits">
    <vt:lpwstr>0</vt:lpwstr>
  </property>
</Properties>
</file>